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44" r:id="rId7"/>
    <p:sldMasterId id="2147483756" r:id="rId8"/>
    <p:sldMasterId id="2147483780" r:id="rId9"/>
    <p:sldMasterId id="2147483792" r:id="rId10"/>
  </p:sldMasterIdLst>
  <p:sldIdLst>
    <p:sldId id="257" r:id="rId11"/>
    <p:sldId id="258" r:id="rId12"/>
    <p:sldId id="300" r:id="rId13"/>
    <p:sldId id="260" r:id="rId14"/>
    <p:sldId id="259" r:id="rId15"/>
    <p:sldId id="261" r:id="rId16"/>
    <p:sldId id="301" r:id="rId17"/>
    <p:sldId id="278" r:id="rId18"/>
    <p:sldId id="271" r:id="rId19"/>
    <p:sldId id="272" r:id="rId20"/>
    <p:sldId id="274" r:id="rId21"/>
    <p:sldId id="275" r:id="rId22"/>
    <p:sldId id="276" r:id="rId23"/>
    <p:sldId id="277" r:id="rId24"/>
    <p:sldId id="262" r:id="rId25"/>
    <p:sldId id="264" r:id="rId26"/>
    <p:sldId id="269" r:id="rId27"/>
    <p:sldId id="266" r:id="rId28"/>
    <p:sldId id="267" r:id="rId29"/>
    <p:sldId id="270" r:id="rId30"/>
    <p:sldId id="297" r:id="rId31"/>
    <p:sldId id="279" r:id="rId32"/>
    <p:sldId id="280" r:id="rId33"/>
    <p:sldId id="281" r:id="rId34"/>
    <p:sldId id="282" r:id="rId35"/>
    <p:sldId id="285" r:id="rId36"/>
    <p:sldId id="286" r:id="rId37"/>
    <p:sldId id="284" r:id="rId38"/>
    <p:sldId id="283" r:id="rId39"/>
    <p:sldId id="287" r:id="rId40"/>
    <p:sldId id="288" r:id="rId41"/>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0" Type="http://schemas.openxmlformats.org/officeDocument/2006/relationships/slide" Target="slides/slide10.xml"/><Relationship Id="rId41"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D85C0F-EA48-47A2-886D-6B9F312B6E37}" type="datetimeFigureOut">
              <a:rPr lang="es-AR" smtClean="0">
                <a:solidFill>
                  <a:srgbClr val="ECE9C6"/>
                </a:solidFill>
              </a:rPr>
              <a:pPr/>
              <a:t>18/4/2023</a:t>
            </a:fld>
            <a:endParaRPr lang="es-A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A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88550D8-DD5B-4750-8C93-5F303B1BC299}" type="slidenum">
              <a:rPr lang="es-AR" smtClean="0">
                <a:solidFill>
                  <a:srgbClr val="ECE9C6"/>
                </a:solidFill>
              </a:rPr>
              <a:pPr/>
              <a:t>‹Nº›</a:t>
            </a:fld>
            <a:endParaRPr lang="es-AR">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Tree>
    <p:extLst>
      <p:ext uri="{BB962C8B-B14F-4D97-AF65-F5344CB8AC3E}">
        <p14:creationId xmlns:p14="http://schemas.microsoft.com/office/powerpoint/2010/main" val="395120022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170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D85C0F-EA48-47A2-886D-6B9F312B6E37}" type="datetimeFigureOut">
              <a:rPr lang="es-AR" smtClean="0">
                <a:solidFill>
                  <a:srgbClr val="ECE9C6"/>
                </a:solidFill>
              </a:rPr>
              <a:pPr/>
              <a:t>18/4/2023</a:t>
            </a:fld>
            <a:endParaRPr lang="es-A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A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88550D8-DD5B-4750-8C93-5F303B1BC299}" type="slidenum">
              <a:rPr lang="es-AR" smtClean="0">
                <a:solidFill>
                  <a:srgbClr val="ECE9C6"/>
                </a:solidFill>
              </a:rPr>
              <a:pPr/>
              <a:t>‹Nº›</a:t>
            </a:fld>
            <a:endParaRPr lang="es-AR">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Tree>
    <p:extLst>
      <p:ext uri="{BB962C8B-B14F-4D97-AF65-F5344CB8AC3E}">
        <p14:creationId xmlns:p14="http://schemas.microsoft.com/office/powerpoint/2010/main" val="239675167"/>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1" name="Title 10"/>
          <p:cNvSpPr>
            <a:spLocks noGrp="1"/>
          </p:cNvSpPr>
          <p:nvPr>
            <p:ph type="title"/>
          </p:nvPr>
        </p:nvSpPr>
        <p:spPr/>
        <p:txBody>
          <a:bodyPr/>
          <a:lstStyle/>
          <a:p>
            <a:r>
              <a:rPr lang="es-ES"/>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9587334"/>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466073242"/>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9481915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8" name="Footer Placeholder 7"/>
          <p:cNvSpPr>
            <a:spLocks noGrp="1"/>
          </p:cNvSpPr>
          <p:nvPr>
            <p:ph type="ftr" sz="quarter" idx="11"/>
          </p:nvPr>
        </p:nvSpPr>
        <p:spPr/>
        <p:txBody>
          <a:bodyPr/>
          <a:lstStyle/>
          <a:p>
            <a:endParaRPr lang="es-AR">
              <a:solidFill>
                <a:srgbClr val="895D1D"/>
              </a:solidFill>
            </a:endParaRPr>
          </a:p>
        </p:txBody>
      </p:sp>
      <p:sp>
        <p:nvSpPr>
          <p:cNvPr id="9" name="Slide Number Placeholder 8"/>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34655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4" name="Footer Placeholder 3"/>
          <p:cNvSpPr>
            <a:spLocks noGrp="1"/>
          </p:cNvSpPr>
          <p:nvPr>
            <p:ph type="ftr" sz="quarter" idx="11"/>
          </p:nvPr>
        </p:nvSpPr>
        <p:spPr/>
        <p:txBody>
          <a:bodyPr/>
          <a:lstStyle/>
          <a:p>
            <a:endParaRPr lang="es-AR">
              <a:solidFill>
                <a:srgbClr val="895D1D"/>
              </a:solidFill>
            </a:endParaRPr>
          </a:p>
        </p:txBody>
      </p:sp>
      <p:sp>
        <p:nvSpPr>
          <p:cNvPr id="5" name="Slide Number Placeholder 4"/>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99031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3" name="Footer Placeholder 2"/>
          <p:cNvSpPr>
            <a:spLocks noGrp="1"/>
          </p:cNvSpPr>
          <p:nvPr>
            <p:ph type="ftr" sz="quarter" idx="11"/>
          </p:nvPr>
        </p:nvSpPr>
        <p:spPr/>
        <p:txBody>
          <a:bodyPr/>
          <a:lstStyle/>
          <a:p>
            <a:endParaRPr lang="es-AR">
              <a:solidFill>
                <a:srgbClr val="895D1D"/>
              </a:solidFill>
            </a:endParaRPr>
          </a:p>
        </p:txBody>
      </p:sp>
      <p:sp>
        <p:nvSpPr>
          <p:cNvPr id="4" name="Slide Number Placeholder 3"/>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0684217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1866080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36658244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1168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74244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6171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18/4/2023</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2911588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18/4/2023</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2456878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18/4/2023</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70014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29281EF-80B1-4F20-8F38-9572DDF0C73B}" type="datetimeFigureOut">
              <a:rPr lang="es-AR" smtClean="0">
                <a:solidFill>
                  <a:srgbClr val="DFDCB7"/>
                </a:solidFill>
              </a:rPr>
              <a:pPr/>
              <a:t>18/4/2023</a:t>
            </a:fld>
            <a:endParaRPr lang="es-AR">
              <a:solidFill>
                <a:srgbClr val="DFDCB7"/>
              </a:solidFill>
            </a:endParaRPr>
          </a:p>
        </p:txBody>
      </p:sp>
      <p:sp>
        <p:nvSpPr>
          <p:cNvPr id="6" name="Footer Placeholder 5"/>
          <p:cNvSpPr>
            <a:spLocks noGrp="1"/>
          </p:cNvSpPr>
          <p:nvPr>
            <p:ph type="ftr" sz="quarter" idx="11"/>
          </p:nvPr>
        </p:nvSpPr>
        <p:spPr/>
        <p:txBody>
          <a:bodyPr/>
          <a:lstStyle/>
          <a:p>
            <a:endParaRPr lang="es-AR">
              <a:solidFill>
                <a:srgbClr val="DFDCB7"/>
              </a:solidFill>
            </a:endParaRPr>
          </a:p>
        </p:txBody>
      </p:sp>
      <p:sp>
        <p:nvSpPr>
          <p:cNvPr id="7" name="Slide Number Placeholder 6"/>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3050117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E29281EF-80B1-4F20-8F38-9572DDF0C73B}" type="datetimeFigureOut">
              <a:rPr lang="es-AR" smtClean="0">
                <a:solidFill>
                  <a:srgbClr val="DFDCB7"/>
                </a:solidFill>
              </a:rPr>
              <a:pPr/>
              <a:t>18/4/2023</a:t>
            </a:fld>
            <a:endParaRPr lang="es-AR">
              <a:solidFill>
                <a:srgbClr val="DFDCB7"/>
              </a:solidFill>
            </a:endParaRPr>
          </a:p>
        </p:txBody>
      </p:sp>
      <p:sp>
        <p:nvSpPr>
          <p:cNvPr id="8" name="Footer Placeholder 7"/>
          <p:cNvSpPr>
            <a:spLocks noGrp="1"/>
          </p:cNvSpPr>
          <p:nvPr>
            <p:ph type="ftr" sz="quarter" idx="11"/>
          </p:nvPr>
        </p:nvSpPr>
        <p:spPr/>
        <p:txBody>
          <a:bodyPr/>
          <a:lstStyle/>
          <a:p>
            <a:endParaRPr lang="es-AR">
              <a:solidFill>
                <a:srgbClr val="DFDCB7"/>
              </a:solidFill>
            </a:endParaRPr>
          </a:p>
        </p:txBody>
      </p:sp>
      <p:sp>
        <p:nvSpPr>
          <p:cNvPr id="9" name="Slide Number Placeholder 8"/>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181948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E29281EF-80B1-4F20-8F38-9572DDF0C73B}" type="datetimeFigureOut">
              <a:rPr lang="es-AR" smtClean="0">
                <a:solidFill>
                  <a:srgbClr val="DFDCB7"/>
                </a:solidFill>
              </a:rPr>
              <a:pPr/>
              <a:t>18/4/2023</a:t>
            </a:fld>
            <a:endParaRPr lang="es-AR">
              <a:solidFill>
                <a:srgbClr val="DFDCB7"/>
              </a:solidFill>
            </a:endParaRPr>
          </a:p>
        </p:txBody>
      </p:sp>
      <p:sp>
        <p:nvSpPr>
          <p:cNvPr id="4" name="Footer Placeholder 3"/>
          <p:cNvSpPr>
            <a:spLocks noGrp="1"/>
          </p:cNvSpPr>
          <p:nvPr>
            <p:ph type="ftr" sz="quarter" idx="11"/>
          </p:nvPr>
        </p:nvSpPr>
        <p:spPr/>
        <p:txBody>
          <a:bodyPr/>
          <a:lstStyle/>
          <a:p>
            <a:endParaRPr lang="es-AR">
              <a:solidFill>
                <a:srgbClr val="DFDCB7"/>
              </a:solidFill>
            </a:endParaRPr>
          </a:p>
        </p:txBody>
      </p:sp>
      <p:sp>
        <p:nvSpPr>
          <p:cNvPr id="5" name="Slide Number Placeholder 4"/>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3655708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281EF-80B1-4F20-8F38-9572DDF0C73B}" type="datetimeFigureOut">
              <a:rPr lang="es-AR" smtClean="0">
                <a:solidFill>
                  <a:srgbClr val="DFDCB7"/>
                </a:solidFill>
              </a:rPr>
              <a:pPr/>
              <a:t>18/4/2023</a:t>
            </a:fld>
            <a:endParaRPr lang="es-AR">
              <a:solidFill>
                <a:srgbClr val="DFDCB7"/>
              </a:solidFill>
            </a:endParaRPr>
          </a:p>
        </p:txBody>
      </p:sp>
      <p:sp>
        <p:nvSpPr>
          <p:cNvPr id="3" name="Footer Placeholder 2"/>
          <p:cNvSpPr>
            <a:spLocks noGrp="1"/>
          </p:cNvSpPr>
          <p:nvPr>
            <p:ph type="ftr" sz="quarter" idx="11"/>
          </p:nvPr>
        </p:nvSpPr>
        <p:spPr/>
        <p:txBody>
          <a:bodyPr/>
          <a:lstStyle/>
          <a:p>
            <a:endParaRPr lang="es-AR">
              <a:solidFill>
                <a:srgbClr val="DFDCB7"/>
              </a:solidFill>
            </a:endParaRPr>
          </a:p>
        </p:txBody>
      </p:sp>
      <p:sp>
        <p:nvSpPr>
          <p:cNvPr id="4" name="Slide Number Placeholder 3"/>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4177415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29281EF-80B1-4F20-8F38-9572DDF0C73B}" type="datetimeFigureOut">
              <a:rPr lang="es-AR" smtClean="0">
                <a:solidFill>
                  <a:srgbClr val="DFDCB7"/>
                </a:solidFill>
              </a:rPr>
              <a:pPr/>
              <a:t>18/4/2023</a:t>
            </a:fld>
            <a:endParaRPr lang="es-AR">
              <a:solidFill>
                <a:srgbClr val="DFDCB7"/>
              </a:solidFill>
            </a:endParaRPr>
          </a:p>
        </p:txBody>
      </p:sp>
      <p:sp>
        <p:nvSpPr>
          <p:cNvPr id="6" name="Footer Placeholder 5"/>
          <p:cNvSpPr>
            <a:spLocks noGrp="1"/>
          </p:cNvSpPr>
          <p:nvPr>
            <p:ph type="ftr" sz="quarter" idx="11"/>
          </p:nvPr>
        </p:nvSpPr>
        <p:spPr/>
        <p:txBody>
          <a:bodyPr/>
          <a:lstStyle/>
          <a:p>
            <a:endParaRPr lang="es-AR">
              <a:solidFill>
                <a:srgbClr val="DFDCB7"/>
              </a:solidFill>
            </a:endParaRPr>
          </a:p>
        </p:txBody>
      </p:sp>
      <p:sp>
        <p:nvSpPr>
          <p:cNvPr id="7" name="Slide Number Placeholder 6"/>
          <p:cNvSpPr>
            <a:spLocks noGrp="1"/>
          </p:cNvSpPr>
          <p:nvPr>
            <p:ph type="sldNum" sz="quarter" idx="12"/>
          </p:nvPr>
        </p:nvSpPr>
        <p:spPr/>
        <p:txBody>
          <a:bodyPr/>
          <a:lstStyle/>
          <a:p>
            <a:fld id="{A3028CD4-ED7B-497C-AB83-AE41EEE7C628}" type="slidenum">
              <a:rPr lang="es-AR" smtClean="0"/>
              <a:pPr/>
              <a:t>‹Nº›</a:t>
            </a:fld>
            <a:endParaRPr lang="es-AR"/>
          </a:p>
        </p:txBody>
      </p:sp>
      <p:sp>
        <p:nvSpPr>
          <p:cNvPr id="9" name="Content Placeholder 8"/>
          <p:cNvSpPr>
            <a:spLocks noGrp="1"/>
          </p:cNvSpPr>
          <p:nvPr>
            <p:ph sz="quarter" idx="13"/>
          </p:nvPr>
        </p:nvSpPr>
        <p:spPr>
          <a:xfrm>
            <a:off x="304800" y="381000"/>
            <a:ext cx="7772400" cy="49428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058004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1" name="Title 10"/>
          <p:cNvSpPr>
            <a:spLocks noGrp="1"/>
          </p:cNvSpPr>
          <p:nvPr>
            <p:ph type="title"/>
          </p:nvPr>
        </p:nvSpPr>
        <p:spPr/>
        <p:txBody>
          <a:bodyPr/>
          <a:lstStyle/>
          <a:p>
            <a:r>
              <a:rPr lang="es-ES"/>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911648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fld id="{E29281EF-80B1-4F20-8F38-9572DDF0C73B}" type="datetimeFigureOut">
              <a:rPr lang="es-AR" smtClean="0">
                <a:solidFill>
                  <a:srgbClr val="DFDCB7"/>
                </a:solidFill>
              </a:rPr>
              <a:pPr/>
              <a:t>18/4/2023</a:t>
            </a:fld>
            <a:endParaRPr lang="es-AR">
              <a:solidFill>
                <a:srgbClr val="DFDCB7"/>
              </a:solidFill>
            </a:endParaRPr>
          </a:p>
        </p:txBody>
      </p:sp>
      <p:sp>
        <p:nvSpPr>
          <p:cNvPr id="9" name="Slide Number Placeholder 8"/>
          <p:cNvSpPr>
            <a:spLocks noGrp="1"/>
          </p:cNvSpPr>
          <p:nvPr>
            <p:ph type="sldNum" sz="quarter" idx="11"/>
          </p:nvPr>
        </p:nvSpPr>
        <p:spPr/>
        <p:txBody>
          <a:bodyPr/>
          <a:lstStyle/>
          <a:p>
            <a:fld id="{A3028CD4-ED7B-497C-AB83-AE41EEE7C628}" type="slidenum">
              <a:rPr lang="es-AR" smtClean="0"/>
              <a:pPr/>
              <a:t>‹Nº›</a:t>
            </a:fld>
            <a:endParaRPr lang="es-AR"/>
          </a:p>
        </p:txBody>
      </p:sp>
      <p:sp>
        <p:nvSpPr>
          <p:cNvPr id="10" name="Footer Placeholder 9"/>
          <p:cNvSpPr>
            <a:spLocks noGrp="1"/>
          </p:cNvSpPr>
          <p:nvPr>
            <p:ph type="ftr" sz="quarter" idx="12"/>
          </p:nvPr>
        </p:nvSpPr>
        <p:spPr/>
        <p:txBody>
          <a:bodyPr/>
          <a:lstStyle/>
          <a:p>
            <a:endParaRPr lang="es-AR">
              <a:solidFill>
                <a:srgbClr val="DFDCB7"/>
              </a:solidFill>
            </a:endParaRPr>
          </a:p>
        </p:txBody>
      </p:sp>
    </p:spTree>
    <p:extLst>
      <p:ext uri="{BB962C8B-B14F-4D97-AF65-F5344CB8AC3E}">
        <p14:creationId xmlns:p14="http://schemas.microsoft.com/office/powerpoint/2010/main" val="2274397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18/4/2023</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4062468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18/4/2023</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879684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18/4/2023</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2911588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18/4/2023</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2456878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18/4/2023</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70014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29281EF-80B1-4F20-8F38-9572DDF0C73B}" type="datetimeFigureOut">
              <a:rPr lang="es-AR" smtClean="0">
                <a:solidFill>
                  <a:srgbClr val="DFDCB7"/>
                </a:solidFill>
              </a:rPr>
              <a:pPr/>
              <a:t>18/4/2023</a:t>
            </a:fld>
            <a:endParaRPr lang="es-AR">
              <a:solidFill>
                <a:srgbClr val="DFDCB7"/>
              </a:solidFill>
            </a:endParaRPr>
          </a:p>
        </p:txBody>
      </p:sp>
      <p:sp>
        <p:nvSpPr>
          <p:cNvPr id="6" name="Footer Placeholder 5"/>
          <p:cNvSpPr>
            <a:spLocks noGrp="1"/>
          </p:cNvSpPr>
          <p:nvPr>
            <p:ph type="ftr" sz="quarter" idx="11"/>
          </p:nvPr>
        </p:nvSpPr>
        <p:spPr/>
        <p:txBody>
          <a:bodyPr/>
          <a:lstStyle/>
          <a:p>
            <a:endParaRPr lang="es-AR">
              <a:solidFill>
                <a:srgbClr val="DFDCB7"/>
              </a:solidFill>
            </a:endParaRPr>
          </a:p>
        </p:txBody>
      </p:sp>
      <p:sp>
        <p:nvSpPr>
          <p:cNvPr id="7" name="Slide Number Placeholder 6"/>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3050117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E29281EF-80B1-4F20-8F38-9572DDF0C73B}" type="datetimeFigureOut">
              <a:rPr lang="es-AR" smtClean="0">
                <a:solidFill>
                  <a:srgbClr val="DFDCB7"/>
                </a:solidFill>
              </a:rPr>
              <a:pPr/>
              <a:t>18/4/2023</a:t>
            </a:fld>
            <a:endParaRPr lang="es-AR">
              <a:solidFill>
                <a:srgbClr val="DFDCB7"/>
              </a:solidFill>
            </a:endParaRPr>
          </a:p>
        </p:txBody>
      </p:sp>
      <p:sp>
        <p:nvSpPr>
          <p:cNvPr id="8" name="Footer Placeholder 7"/>
          <p:cNvSpPr>
            <a:spLocks noGrp="1"/>
          </p:cNvSpPr>
          <p:nvPr>
            <p:ph type="ftr" sz="quarter" idx="11"/>
          </p:nvPr>
        </p:nvSpPr>
        <p:spPr/>
        <p:txBody>
          <a:bodyPr/>
          <a:lstStyle/>
          <a:p>
            <a:endParaRPr lang="es-AR">
              <a:solidFill>
                <a:srgbClr val="DFDCB7"/>
              </a:solidFill>
            </a:endParaRPr>
          </a:p>
        </p:txBody>
      </p:sp>
      <p:sp>
        <p:nvSpPr>
          <p:cNvPr id="9" name="Slide Number Placeholder 8"/>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181948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E29281EF-80B1-4F20-8F38-9572DDF0C73B}" type="datetimeFigureOut">
              <a:rPr lang="es-AR" smtClean="0">
                <a:solidFill>
                  <a:srgbClr val="DFDCB7"/>
                </a:solidFill>
              </a:rPr>
              <a:pPr/>
              <a:t>18/4/2023</a:t>
            </a:fld>
            <a:endParaRPr lang="es-AR">
              <a:solidFill>
                <a:srgbClr val="DFDCB7"/>
              </a:solidFill>
            </a:endParaRPr>
          </a:p>
        </p:txBody>
      </p:sp>
      <p:sp>
        <p:nvSpPr>
          <p:cNvPr id="4" name="Footer Placeholder 3"/>
          <p:cNvSpPr>
            <a:spLocks noGrp="1"/>
          </p:cNvSpPr>
          <p:nvPr>
            <p:ph type="ftr" sz="quarter" idx="11"/>
          </p:nvPr>
        </p:nvSpPr>
        <p:spPr/>
        <p:txBody>
          <a:bodyPr/>
          <a:lstStyle/>
          <a:p>
            <a:endParaRPr lang="es-AR">
              <a:solidFill>
                <a:srgbClr val="DFDCB7"/>
              </a:solidFill>
            </a:endParaRPr>
          </a:p>
        </p:txBody>
      </p:sp>
      <p:sp>
        <p:nvSpPr>
          <p:cNvPr id="5" name="Slide Number Placeholder 4"/>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3655708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281EF-80B1-4F20-8F38-9572DDF0C73B}" type="datetimeFigureOut">
              <a:rPr lang="es-AR" smtClean="0">
                <a:solidFill>
                  <a:srgbClr val="DFDCB7"/>
                </a:solidFill>
              </a:rPr>
              <a:pPr/>
              <a:t>18/4/2023</a:t>
            </a:fld>
            <a:endParaRPr lang="es-AR">
              <a:solidFill>
                <a:srgbClr val="DFDCB7"/>
              </a:solidFill>
            </a:endParaRPr>
          </a:p>
        </p:txBody>
      </p:sp>
      <p:sp>
        <p:nvSpPr>
          <p:cNvPr id="3" name="Footer Placeholder 2"/>
          <p:cNvSpPr>
            <a:spLocks noGrp="1"/>
          </p:cNvSpPr>
          <p:nvPr>
            <p:ph type="ftr" sz="quarter" idx="11"/>
          </p:nvPr>
        </p:nvSpPr>
        <p:spPr/>
        <p:txBody>
          <a:bodyPr/>
          <a:lstStyle/>
          <a:p>
            <a:endParaRPr lang="es-AR">
              <a:solidFill>
                <a:srgbClr val="DFDCB7"/>
              </a:solidFill>
            </a:endParaRPr>
          </a:p>
        </p:txBody>
      </p:sp>
      <p:sp>
        <p:nvSpPr>
          <p:cNvPr id="4" name="Slide Number Placeholder 3"/>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4177415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62084842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29281EF-80B1-4F20-8F38-9572DDF0C73B}" type="datetimeFigureOut">
              <a:rPr lang="es-AR" smtClean="0">
                <a:solidFill>
                  <a:srgbClr val="DFDCB7"/>
                </a:solidFill>
              </a:rPr>
              <a:pPr/>
              <a:t>18/4/2023</a:t>
            </a:fld>
            <a:endParaRPr lang="es-AR">
              <a:solidFill>
                <a:srgbClr val="DFDCB7"/>
              </a:solidFill>
            </a:endParaRPr>
          </a:p>
        </p:txBody>
      </p:sp>
      <p:sp>
        <p:nvSpPr>
          <p:cNvPr id="6" name="Footer Placeholder 5"/>
          <p:cNvSpPr>
            <a:spLocks noGrp="1"/>
          </p:cNvSpPr>
          <p:nvPr>
            <p:ph type="ftr" sz="quarter" idx="11"/>
          </p:nvPr>
        </p:nvSpPr>
        <p:spPr/>
        <p:txBody>
          <a:bodyPr/>
          <a:lstStyle/>
          <a:p>
            <a:endParaRPr lang="es-AR">
              <a:solidFill>
                <a:srgbClr val="DFDCB7"/>
              </a:solidFill>
            </a:endParaRPr>
          </a:p>
        </p:txBody>
      </p:sp>
      <p:sp>
        <p:nvSpPr>
          <p:cNvPr id="7" name="Slide Number Placeholder 6"/>
          <p:cNvSpPr>
            <a:spLocks noGrp="1"/>
          </p:cNvSpPr>
          <p:nvPr>
            <p:ph type="sldNum" sz="quarter" idx="12"/>
          </p:nvPr>
        </p:nvSpPr>
        <p:spPr/>
        <p:txBody>
          <a:bodyPr/>
          <a:lstStyle/>
          <a:p>
            <a:fld id="{A3028CD4-ED7B-497C-AB83-AE41EEE7C628}" type="slidenum">
              <a:rPr lang="es-AR" smtClean="0"/>
              <a:pPr/>
              <a:t>‹Nº›</a:t>
            </a:fld>
            <a:endParaRPr lang="es-AR"/>
          </a:p>
        </p:txBody>
      </p:sp>
      <p:sp>
        <p:nvSpPr>
          <p:cNvPr id="9" name="Content Placeholder 8"/>
          <p:cNvSpPr>
            <a:spLocks noGrp="1"/>
          </p:cNvSpPr>
          <p:nvPr>
            <p:ph sz="quarter" idx="13"/>
          </p:nvPr>
        </p:nvSpPr>
        <p:spPr>
          <a:xfrm>
            <a:off x="304800" y="381000"/>
            <a:ext cx="7772400" cy="49428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058004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fld id="{E29281EF-80B1-4F20-8F38-9572DDF0C73B}" type="datetimeFigureOut">
              <a:rPr lang="es-AR" smtClean="0">
                <a:solidFill>
                  <a:srgbClr val="DFDCB7"/>
                </a:solidFill>
              </a:rPr>
              <a:pPr/>
              <a:t>18/4/2023</a:t>
            </a:fld>
            <a:endParaRPr lang="es-AR">
              <a:solidFill>
                <a:srgbClr val="DFDCB7"/>
              </a:solidFill>
            </a:endParaRPr>
          </a:p>
        </p:txBody>
      </p:sp>
      <p:sp>
        <p:nvSpPr>
          <p:cNvPr id="9" name="Slide Number Placeholder 8"/>
          <p:cNvSpPr>
            <a:spLocks noGrp="1"/>
          </p:cNvSpPr>
          <p:nvPr>
            <p:ph type="sldNum" sz="quarter" idx="11"/>
          </p:nvPr>
        </p:nvSpPr>
        <p:spPr/>
        <p:txBody>
          <a:bodyPr/>
          <a:lstStyle/>
          <a:p>
            <a:fld id="{A3028CD4-ED7B-497C-AB83-AE41EEE7C628}" type="slidenum">
              <a:rPr lang="es-AR" smtClean="0"/>
              <a:pPr/>
              <a:t>‹Nº›</a:t>
            </a:fld>
            <a:endParaRPr lang="es-AR"/>
          </a:p>
        </p:txBody>
      </p:sp>
      <p:sp>
        <p:nvSpPr>
          <p:cNvPr id="10" name="Footer Placeholder 9"/>
          <p:cNvSpPr>
            <a:spLocks noGrp="1"/>
          </p:cNvSpPr>
          <p:nvPr>
            <p:ph type="ftr" sz="quarter" idx="12"/>
          </p:nvPr>
        </p:nvSpPr>
        <p:spPr/>
        <p:txBody>
          <a:bodyPr/>
          <a:lstStyle/>
          <a:p>
            <a:endParaRPr lang="es-AR">
              <a:solidFill>
                <a:srgbClr val="DFDCB7"/>
              </a:solidFill>
            </a:endParaRPr>
          </a:p>
        </p:txBody>
      </p:sp>
    </p:spTree>
    <p:extLst>
      <p:ext uri="{BB962C8B-B14F-4D97-AF65-F5344CB8AC3E}">
        <p14:creationId xmlns:p14="http://schemas.microsoft.com/office/powerpoint/2010/main" val="2274397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18/4/2023</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4062468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18/4/2023</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879684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D85C0F-EA48-47A2-886D-6B9F312B6E37}" type="datetimeFigureOut">
              <a:rPr lang="es-AR" smtClean="0">
                <a:solidFill>
                  <a:srgbClr val="ECE9C6"/>
                </a:solidFill>
              </a:rPr>
              <a:pPr/>
              <a:t>18/4/2023</a:t>
            </a:fld>
            <a:endParaRPr lang="es-A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A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88550D8-DD5B-4750-8C93-5F303B1BC299}" type="slidenum">
              <a:rPr lang="es-AR" smtClean="0">
                <a:solidFill>
                  <a:srgbClr val="ECE9C6"/>
                </a:solidFill>
              </a:rPr>
              <a:pPr/>
              <a:t>‹Nº›</a:t>
            </a:fld>
            <a:endParaRPr lang="es-AR">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Tree>
    <p:extLst>
      <p:ext uri="{BB962C8B-B14F-4D97-AF65-F5344CB8AC3E}">
        <p14:creationId xmlns:p14="http://schemas.microsoft.com/office/powerpoint/2010/main" val="2576192269"/>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1" name="Title 10"/>
          <p:cNvSpPr>
            <a:spLocks noGrp="1"/>
          </p:cNvSpPr>
          <p:nvPr>
            <p:ph type="title"/>
          </p:nvPr>
        </p:nvSpPr>
        <p:spPr/>
        <p:txBody>
          <a:bodyPr/>
          <a:lstStyle/>
          <a:p>
            <a:r>
              <a:rPr lang="es-ES"/>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872767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57438877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549685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8" name="Footer Placeholder 7"/>
          <p:cNvSpPr>
            <a:spLocks noGrp="1"/>
          </p:cNvSpPr>
          <p:nvPr>
            <p:ph type="ftr" sz="quarter" idx="11"/>
          </p:nvPr>
        </p:nvSpPr>
        <p:spPr/>
        <p:txBody>
          <a:bodyPr/>
          <a:lstStyle/>
          <a:p>
            <a:endParaRPr lang="es-AR">
              <a:solidFill>
                <a:srgbClr val="895D1D"/>
              </a:solidFill>
            </a:endParaRPr>
          </a:p>
        </p:txBody>
      </p:sp>
      <p:sp>
        <p:nvSpPr>
          <p:cNvPr id="9" name="Slide Number Placeholder 8"/>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41661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4" name="Footer Placeholder 3"/>
          <p:cNvSpPr>
            <a:spLocks noGrp="1"/>
          </p:cNvSpPr>
          <p:nvPr>
            <p:ph type="ftr" sz="quarter" idx="11"/>
          </p:nvPr>
        </p:nvSpPr>
        <p:spPr/>
        <p:txBody>
          <a:bodyPr/>
          <a:lstStyle/>
          <a:p>
            <a:endParaRPr lang="es-AR">
              <a:solidFill>
                <a:srgbClr val="895D1D"/>
              </a:solidFill>
            </a:endParaRPr>
          </a:p>
        </p:txBody>
      </p:sp>
      <p:sp>
        <p:nvSpPr>
          <p:cNvPr id="5" name="Slide Number Placeholder 4"/>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335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3441731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3" name="Footer Placeholder 2"/>
          <p:cNvSpPr>
            <a:spLocks noGrp="1"/>
          </p:cNvSpPr>
          <p:nvPr>
            <p:ph type="ftr" sz="quarter" idx="11"/>
          </p:nvPr>
        </p:nvSpPr>
        <p:spPr/>
        <p:txBody>
          <a:bodyPr/>
          <a:lstStyle/>
          <a:p>
            <a:endParaRPr lang="es-AR">
              <a:solidFill>
                <a:srgbClr val="895D1D"/>
              </a:solidFill>
            </a:endParaRPr>
          </a:p>
        </p:txBody>
      </p:sp>
      <p:sp>
        <p:nvSpPr>
          <p:cNvPr id="4" name="Slide Number Placeholder 3"/>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39015434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923301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669011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79952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2292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D85C0F-EA48-47A2-886D-6B9F312B6E37}" type="datetimeFigureOut">
              <a:rPr lang="es-AR" smtClean="0">
                <a:solidFill>
                  <a:srgbClr val="ECE9C6"/>
                </a:solidFill>
              </a:rPr>
              <a:pPr/>
              <a:t>18/4/2023</a:t>
            </a:fld>
            <a:endParaRPr lang="es-A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A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88550D8-DD5B-4750-8C93-5F303B1BC299}" type="slidenum">
              <a:rPr lang="es-AR" smtClean="0">
                <a:solidFill>
                  <a:srgbClr val="ECE9C6"/>
                </a:solidFill>
              </a:rPr>
              <a:pPr/>
              <a:t>‹Nº›</a:t>
            </a:fld>
            <a:endParaRPr lang="es-AR">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Tree>
    <p:extLst>
      <p:ext uri="{BB962C8B-B14F-4D97-AF65-F5344CB8AC3E}">
        <p14:creationId xmlns:p14="http://schemas.microsoft.com/office/powerpoint/2010/main" val="390211586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1" name="Title 10"/>
          <p:cNvSpPr>
            <a:spLocks noGrp="1"/>
          </p:cNvSpPr>
          <p:nvPr>
            <p:ph type="title"/>
          </p:nvPr>
        </p:nvSpPr>
        <p:spPr/>
        <p:txBody>
          <a:bodyPr/>
          <a:lstStyle/>
          <a:p>
            <a:r>
              <a:rPr lang="es-ES"/>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7435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14386304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2644276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8" name="Footer Placeholder 7"/>
          <p:cNvSpPr>
            <a:spLocks noGrp="1"/>
          </p:cNvSpPr>
          <p:nvPr>
            <p:ph type="ftr" sz="quarter" idx="11"/>
          </p:nvPr>
        </p:nvSpPr>
        <p:spPr/>
        <p:txBody>
          <a:bodyPr/>
          <a:lstStyle/>
          <a:p>
            <a:endParaRPr lang="es-AR">
              <a:solidFill>
                <a:srgbClr val="895D1D"/>
              </a:solidFill>
            </a:endParaRPr>
          </a:p>
        </p:txBody>
      </p:sp>
      <p:sp>
        <p:nvSpPr>
          <p:cNvPr id="9" name="Slide Number Placeholder 8"/>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1482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8" name="Footer Placeholder 7"/>
          <p:cNvSpPr>
            <a:spLocks noGrp="1"/>
          </p:cNvSpPr>
          <p:nvPr>
            <p:ph type="ftr" sz="quarter" idx="11"/>
          </p:nvPr>
        </p:nvSpPr>
        <p:spPr/>
        <p:txBody>
          <a:bodyPr/>
          <a:lstStyle/>
          <a:p>
            <a:endParaRPr lang="es-AR">
              <a:solidFill>
                <a:srgbClr val="895D1D"/>
              </a:solidFill>
            </a:endParaRPr>
          </a:p>
        </p:txBody>
      </p:sp>
      <p:sp>
        <p:nvSpPr>
          <p:cNvPr id="9" name="Slide Number Placeholder 8"/>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01839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4" name="Footer Placeholder 3"/>
          <p:cNvSpPr>
            <a:spLocks noGrp="1"/>
          </p:cNvSpPr>
          <p:nvPr>
            <p:ph type="ftr" sz="quarter" idx="11"/>
          </p:nvPr>
        </p:nvSpPr>
        <p:spPr/>
        <p:txBody>
          <a:bodyPr/>
          <a:lstStyle/>
          <a:p>
            <a:endParaRPr lang="es-AR">
              <a:solidFill>
                <a:srgbClr val="895D1D"/>
              </a:solidFill>
            </a:endParaRPr>
          </a:p>
        </p:txBody>
      </p:sp>
      <p:sp>
        <p:nvSpPr>
          <p:cNvPr id="5" name="Slide Number Placeholder 4"/>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30406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3" name="Footer Placeholder 2"/>
          <p:cNvSpPr>
            <a:spLocks noGrp="1"/>
          </p:cNvSpPr>
          <p:nvPr>
            <p:ph type="ftr" sz="quarter" idx="11"/>
          </p:nvPr>
        </p:nvSpPr>
        <p:spPr/>
        <p:txBody>
          <a:bodyPr/>
          <a:lstStyle/>
          <a:p>
            <a:endParaRPr lang="es-AR">
              <a:solidFill>
                <a:srgbClr val="895D1D"/>
              </a:solidFill>
            </a:endParaRPr>
          </a:p>
        </p:txBody>
      </p:sp>
      <p:sp>
        <p:nvSpPr>
          <p:cNvPr id="4" name="Slide Number Placeholder 3"/>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554381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36713875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0304632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13925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46403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D85C0F-EA48-47A2-886D-6B9F312B6E37}" type="datetimeFigureOut">
              <a:rPr lang="es-AR" smtClean="0">
                <a:solidFill>
                  <a:srgbClr val="ECE9C6"/>
                </a:solidFill>
              </a:rPr>
              <a:pPr/>
              <a:t>18/4/2023</a:t>
            </a:fld>
            <a:endParaRPr lang="es-A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A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88550D8-DD5B-4750-8C93-5F303B1BC299}" type="slidenum">
              <a:rPr lang="es-AR" smtClean="0">
                <a:solidFill>
                  <a:srgbClr val="ECE9C6"/>
                </a:solidFill>
              </a:rPr>
              <a:pPr/>
              <a:t>‹Nº›</a:t>
            </a:fld>
            <a:endParaRPr lang="es-AR">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Tree>
    <p:extLst>
      <p:ext uri="{BB962C8B-B14F-4D97-AF65-F5344CB8AC3E}">
        <p14:creationId xmlns:p14="http://schemas.microsoft.com/office/powerpoint/2010/main" val="72890368"/>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1" name="Title 10"/>
          <p:cNvSpPr>
            <a:spLocks noGrp="1"/>
          </p:cNvSpPr>
          <p:nvPr>
            <p:ph type="title"/>
          </p:nvPr>
        </p:nvSpPr>
        <p:spPr/>
        <p:txBody>
          <a:bodyPr/>
          <a:lstStyle/>
          <a:p>
            <a:r>
              <a:rPr lang="es-ES"/>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1600622"/>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699896835"/>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62413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4" name="Footer Placeholder 3"/>
          <p:cNvSpPr>
            <a:spLocks noGrp="1"/>
          </p:cNvSpPr>
          <p:nvPr>
            <p:ph type="ftr" sz="quarter" idx="11"/>
          </p:nvPr>
        </p:nvSpPr>
        <p:spPr/>
        <p:txBody>
          <a:bodyPr/>
          <a:lstStyle/>
          <a:p>
            <a:endParaRPr lang="es-AR">
              <a:solidFill>
                <a:srgbClr val="895D1D"/>
              </a:solidFill>
            </a:endParaRPr>
          </a:p>
        </p:txBody>
      </p:sp>
      <p:sp>
        <p:nvSpPr>
          <p:cNvPr id="5" name="Slide Number Placeholder 4"/>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78149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8" name="Footer Placeholder 7"/>
          <p:cNvSpPr>
            <a:spLocks noGrp="1"/>
          </p:cNvSpPr>
          <p:nvPr>
            <p:ph type="ftr" sz="quarter" idx="11"/>
          </p:nvPr>
        </p:nvSpPr>
        <p:spPr/>
        <p:txBody>
          <a:bodyPr/>
          <a:lstStyle/>
          <a:p>
            <a:endParaRPr lang="es-AR">
              <a:solidFill>
                <a:srgbClr val="895D1D"/>
              </a:solidFill>
            </a:endParaRPr>
          </a:p>
        </p:txBody>
      </p:sp>
      <p:sp>
        <p:nvSpPr>
          <p:cNvPr id="9" name="Slide Number Placeholder 8"/>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48630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4" name="Footer Placeholder 3"/>
          <p:cNvSpPr>
            <a:spLocks noGrp="1"/>
          </p:cNvSpPr>
          <p:nvPr>
            <p:ph type="ftr" sz="quarter" idx="11"/>
          </p:nvPr>
        </p:nvSpPr>
        <p:spPr/>
        <p:txBody>
          <a:bodyPr/>
          <a:lstStyle/>
          <a:p>
            <a:endParaRPr lang="es-AR">
              <a:solidFill>
                <a:srgbClr val="895D1D"/>
              </a:solidFill>
            </a:endParaRPr>
          </a:p>
        </p:txBody>
      </p:sp>
      <p:sp>
        <p:nvSpPr>
          <p:cNvPr id="5" name="Slide Number Placeholder 4"/>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88099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3" name="Footer Placeholder 2"/>
          <p:cNvSpPr>
            <a:spLocks noGrp="1"/>
          </p:cNvSpPr>
          <p:nvPr>
            <p:ph type="ftr" sz="quarter" idx="11"/>
          </p:nvPr>
        </p:nvSpPr>
        <p:spPr/>
        <p:txBody>
          <a:bodyPr/>
          <a:lstStyle/>
          <a:p>
            <a:endParaRPr lang="es-AR">
              <a:solidFill>
                <a:srgbClr val="895D1D"/>
              </a:solidFill>
            </a:endParaRPr>
          </a:p>
        </p:txBody>
      </p:sp>
      <p:sp>
        <p:nvSpPr>
          <p:cNvPr id="4" name="Slide Number Placeholder 3"/>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40945445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8954765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311294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45030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56410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D85C0F-EA48-47A2-886D-6B9F312B6E37}" type="datetimeFigureOut">
              <a:rPr lang="es-AR" smtClean="0">
                <a:solidFill>
                  <a:srgbClr val="ECE9C6"/>
                </a:solidFill>
              </a:rPr>
              <a:pPr/>
              <a:t>18/4/2023</a:t>
            </a:fld>
            <a:endParaRPr lang="es-A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A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88550D8-DD5B-4750-8C93-5F303B1BC299}" type="slidenum">
              <a:rPr lang="es-AR" smtClean="0">
                <a:solidFill>
                  <a:srgbClr val="ECE9C6"/>
                </a:solidFill>
              </a:rPr>
              <a:pPr/>
              <a:t>‹Nº›</a:t>
            </a:fld>
            <a:endParaRPr lang="es-AR">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Tree>
    <p:extLst>
      <p:ext uri="{BB962C8B-B14F-4D97-AF65-F5344CB8AC3E}">
        <p14:creationId xmlns:p14="http://schemas.microsoft.com/office/powerpoint/2010/main" val="314272915"/>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1" name="Title 10"/>
          <p:cNvSpPr>
            <a:spLocks noGrp="1"/>
          </p:cNvSpPr>
          <p:nvPr>
            <p:ph type="title"/>
          </p:nvPr>
        </p:nvSpPr>
        <p:spPr/>
        <p:txBody>
          <a:bodyPr/>
          <a:lstStyle/>
          <a:p>
            <a:r>
              <a:rPr lang="es-ES"/>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699829"/>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45949864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3" name="Footer Placeholder 2"/>
          <p:cNvSpPr>
            <a:spLocks noGrp="1"/>
          </p:cNvSpPr>
          <p:nvPr>
            <p:ph type="ftr" sz="quarter" idx="11"/>
          </p:nvPr>
        </p:nvSpPr>
        <p:spPr/>
        <p:txBody>
          <a:bodyPr/>
          <a:lstStyle/>
          <a:p>
            <a:endParaRPr lang="es-AR">
              <a:solidFill>
                <a:srgbClr val="895D1D"/>
              </a:solidFill>
            </a:endParaRPr>
          </a:p>
        </p:txBody>
      </p:sp>
      <p:sp>
        <p:nvSpPr>
          <p:cNvPr id="4" name="Slide Number Placeholder 3"/>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9714728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32117105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8" name="Footer Placeholder 7"/>
          <p:cNvSpPr>
            <a:spLocks noGrp="1"/>
          </p:cNvSpPr>
          <p:nvPr>
            <p:ph type="ftr" sz="quarter" idx="11"/>
          </p:nvPr>
        </p:nvSpPr>
        <p:spPr/>
        <p:txBody>
          <a:bodyPr/>
          <a:lstStyle/>
          <a:p>
            <a:endParaRPr lang="es-AR">
              <a:solidFill>
                <a:srgbClr val="895D1D"/>
              </a:solidFill>
            </a:endParaRPr>
          </a:p>
        </p:txBody>
      </p:sp>
      <p:sp>
        <p:nvSpPr>
          <p:cNvPr id="9" name="Slide Number Placeholder 8"/>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26012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4" name="Footer Placeholder 3"/>
          <p:cNvSpPr>
            <a:spLocks noGrp="1"/>
          </p:cNvSpPr>
          <p:nvPr>
            <p:ph type="ftr" sz="quarter" idx="11"/>
          </p:nvPr>
        </p:nvSpPr>
        <p:spPr/>
        <p:txBody>
          <a:bodyPr/>
          <a:lstStyle/>
          <a:p>
            <a:endParaRPr lang="es-AR">
              <a:solidFill>
                <a:srgbClr val="895D1D"/>
              </a:solidFill>
            </a:endParaRPr>
          </a:p>
        </p:txBody>
      </p:sp>
      <p:sp>
        <p:nvSpPr>
          <p:cNvPr id="5" name="Slide Number Placeholder 4"/>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89367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3" name="Footer Placeholder 2"/>
          <p:cNvSpPr>
            <a:spLocks noGrp="1"/>
          </p:cNvSpPr>
          <p:nvPr>
            <p:ph type="ftr" sz="quarter" idx="11"/>
          </p:nvPr>
        </p:nvSpPr>
        <p:spPr/>
        <p:txBody>
          <a:bodyPr/>
          <a:lstStyle/>
          <a:p>
            <a:endParaRPr lang="es-AR">
              <a:solidFill>
                <a:srgbClr val="895D1D"/>
              </a:solidFill>
            </a:endParaRPr>
          </a:p>
        </p:txBody>
      </p:sp>
      <p:sp>
        <p:nvSpPr>
          <p:cNvPr id="4" name="Slide Number Placeholder 3"/>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8299779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7990305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7591927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38732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03525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D85C0F-EA48-47A2-886D-6B9F312B6E37}" type="datetimeFigureOut">
              <a:rPr lang="es-AR" smtClean="0">
                <a:solidFill>
                  <a:srgbClr val="ECE9C6"/>
                </a:solidFill>
              </a:rPr>
              <a:pPr/>
              <a:t>18/4/2023</a:t>
            </a:fld>
            <a:endParaRPr lang="es-A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A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88550D8-DD5B-4750-8C93-5F303B1BC299}" type="slidenum">
              <a:rPr lang="es-AR" smtClean="0">
                <a:solidFill>
                  <a:srgbClr val="ECE9C6"/>
                </a:solidFill>
              </a:rPr>
              <a:pPr/>
              <a:t>‹Nº›</a:t>
            </a:fld>
            <a:endParaRPr lang="es-AR">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Tree>
    <p:extLst>
      <p:ext uri="{BB962C8B-B14F-4D97-AF65-F5344CB8AC3E}">
        <p14:creationId xmlns:p14="http://schemas.microsoft.com/office/powerpoint/2010/main" val="1470017091"/>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1" name="Title 10"/>
          <p:cNvSpPr>
            <a:spLocks noGrp="1"/>
          </p:cNvSpPr>
          <p:nvPr>
            <p:ph type="title"/>
          </p:nvPr>
        </p:nvSpPr>
        <p:spPr/>
        <p:txBody>
          <a:bodyPr/>
          <a:lstStyle/>
          <a:p>
            <a:r>
              <a:rPr lang="es-ES"/>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546034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9968394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658783886"/>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38318159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8" name="Footer Placeholder 7"/>
          <p:cNvSpPr>
            <a:spLocks noGrp="1"/>
          </p:cNvSpPr>
          <p:nvPr>
            <p:ph type="ftr" sz="quarter" idx="11"/>
          </p:nvPr>
        </p:nvSpPr>
        <p:spPr/>
        <p:txBody>
          <a:bodyPr/>
          <a:lstStyle/>
          <a:p>
            <a:endParaRPr lang="es-AR">
              <a:solidFill>
                <a:srgbClr val="895D1D"/>
              </a:solidFill>
            </a:endParaRPr>
          </a:p>
        </p:txBody>
      </p:sp>
      <p:sp>
        <p:nvSpPr>
          <p:cNvPr id="9" name="Slide Number Placeholder 8"/>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0148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4" name="Footer Placeholder 3"/>
          <p:cNvSpPr>
            <a:spLocks noGrp="1"/>
          </p:cNvSpPr>
          <p:nvPr>
            <p:ph type="ftr" sz="quarter" idx="11"/>
          </p:nvPr>
        </p:nvSpPr>
        <p:spPr/>
        <p:txBody>
          <a:bodyPr/>
          <a:lstStyle/>
          <a:p>
            <a:endParaRPr lang="es-AR">
              <a:solidFill>
                <a:srgbClr val="895D1D"/>
              </a:solidFill>
            </a:endParaRPr>
          </a:p>
        </p:txBody>
      </p:sp>
      <p:sp>
        <p:nvSpPr>
          <p:cNvPr id="5" name="Slide Number Placeholder 4"/>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4732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3" name="Footer Placeholder 2"/>
          <p:cNvSpPr>
            <a:spLocks noGrp="1"/>
          </p:cNvSpPr>
          <p:nvPr>
            <p:ph type="ftr" sz="quarter" idx="11"/>
          </p:nvPr>
        </p:nvSpPr>
        <p:spPr/>
        <p:txBody>
          <a:bodyPr/>
          <a:lstStyle/>
          <a:p>
            <a:endParaRPr lang="es-AR">
              <a:solidFill>
                <a:srgbClr val="895D1D"/>
              </a:solidFill>
            </a:endParaRPr>
          </a:p>
        </p:txBody>
      </p:sp>
      <p:sp>
        <p:nvSpPr>
          <p:cNvPr id="4" name="Slide Number Placeholder 3"/>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31598544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4988737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7595947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38284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09715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D85C0F-EA48-47A2-886D-6B9F312B6E37}" type="datetimeFigureOut">
              <a:rPr lang="es-AR" smtClean="0">
                <a:solidFill>
                  <a:srgbClr val="ECE9C6"/>
                </a:solidFill>
              </a:rPr>
              <a:pPr/>
              <a:t>18/4/2023</a:t>
            </a:fld>
            <a:endParaRPr lang="es-A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A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88550D8-DD5B-4750-8C93-5F303B1BC299}" type="slidenum">
              <a:rPr lang="es-AR" smtClean="0">
                <a:solidFill>
                  <a:srgbClr val="ECE9C6"/>
                </a:solidFill>
              </a:rPr>
              <a:pPr/>
              <a:t>‹Nº›</a:t>
            </a:fld>
            <a:endParaRPr lang="es-AR">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Tree>
    <p:extLst>
      <p:ext uri="{BB962C8B-B14F-4D97-AF65-F5344CB8AC3E}">
        <p14:creationId xmlns:p14="http://schemas.microsoft.com/office/powerpoint/2010/main" val="147001709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5168893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1" name="Title 10"/>
          <p:cNvSpPr>
            <a:spLocks noGrp="1"/>
          </p:cNvSpPr>
          <p:nvPr>
            <p:ph type="title"/>
          </p:nvPr>
        </p:nvSpPr>
        <p:spPr/>
        <p:txBody>
          <a:bodyPr/>
          <a:lstStyle/>
          <a:p>
            <a:r>
              <a:rPr lang="es-ES"/>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5460345"/>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658783886"/>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38318159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8" name="Footer Placeholder 7"/>
          <p:cNvSpPr>
            <a:spLocks noGrp="1"/>
          </p:cNvSpPr>
          <p:nvPr>
            <p:ph type="ftr" sz="quarter" idx="11"/>
          </p:nvPr>
        </p:nvSpPr>
        <p:spPr/>
        <p:txBody>
          <a:bodyPr/>
          <a:lstStyle/>
          <a:p>
            <a:endParaRPr lang="es-AR">
              <a:solidFill>
                <a:srgbClr val="895D1D"/>
              </a:solidFill>
            </a:endParaRPr>
          </a:p>
        </p:txBody>
      </p:sp>
      <p:sp>
        <p:nvSpPr>
          <p:cNvPr id="9" name="Slide Number Placeholder 8"/>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0148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4" name="Footer Placeholder 3"/>
          <p:cNvSpPr>
            <a:spLocks noGrp="1"/>
          </p:cNvSpPr>
          <p:nvPr>
            <p:ph type="ftr" sz="quarter" idx="11"/>
          </p:nvPr>
        </p:nvSpPr>
        <p:spPr/>
        <p:txBody>
          <a:bodyPr/>
          <a:lstStyle/>
          <a:p>
            <a:endParaRPr lang="es-AR">
              <a:solidFill>
                <a:srgbClr val="895D1D"/>
              </a:solidFill>
            </a:endParaRPr>
          </a:p>
        </p:txBody>
      </p:sp>
      <p:sp>
        <p:nvSpPr>
          <p:cNvPr id="5" name="Slide Number Placeholder 4"/>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4732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3" name="Footer Placeholder 2"/>
          <p:cNvSpPr>
            <a:spLocks noGrp="1"/>
          </p:cNvSpPr>
          <p:nvPr>
            <p:ph type="ftr" sz="quarter" idx="11"/>
          </p:nvPr>
        </p:nvSpPr>
        <p:spPr/>
        <p:txBody>
          <a:bodyPr/>
          <a:lstStyle/>
          <a:p>
            <a:endParaRPr lang="es-AR">
              <a:solidFill>
                <a:srgbClr val="895D1D"/>
              </a:solidFill>
            </a:endParaRPr>
          </a:p>
        </p:txBody>
      </p:sp>
      <p:sp>
        <p:nvSpPr>
          <p:cNvPr id="4" name="Slide Number Placeholder 3"/>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31598544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4988737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7595947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38284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097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AR">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859172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AR">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323563621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3028CD4-ED7B-497C-AB83-AE41EEE7C628}" type="slidenum">
              <a:rPr lang="es-AR" smtClean="0"/>
              <a:pPr/>
              <a:t>‹Nº›</a:t>
            </a:fld>
            <a:endParaRPr lang="es-A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AR">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29281EF-80B1-4F20-8F38-9572DDF0C73B}" type="datetimeFigureOut">
              <a:rPr lang="es-AR" smtClean="0">
                <a:solidFill>
                  <a:srgbClr val="DFDCB7"/>
                </a:solidFill>
              </a:rPr>
              <a:pPr/>
              <a:t>18/4/2023</a:t>
            </a:fld>
            <a:endParaRPr lang="es-AR">
              <a:solidFill>
                <a:srgbClr val="DFDCB7"/>
              </a:solidFill>
            </a:endParaRPr>
          </a:p>
        </p:txBody>
      </p:sp>
    </p:spTree>
    <p:extLst>
      <p:ext uri="{BB962C8B-B14F-4D97-AF65-F5344CB8AC3E}">
        <p14:creationId xmlns:p14="http://schemas.microsoft.com/office/powerpoint/2010/main" val="8981524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3028CD4-ED7B-497C-AB83-AE41EEE7C628}" type="slidenum">
              <a:rPr lang="es-AR" smtClean="0"/>
              <a:pPr/>
              <a:t>‹Nº›</a:t>
            </a:fld>
            <a:endParaRPr lang="es-A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AR">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29281EF-80B1-4F20-8F38-9572DDF0C73B}" type="datetimeFigureOut">
              <a:rPr lang="es-AR" smtClean="0">
                <a:solidFill>
                  <a:srgbClr val="DFDCB7"/>
                </a:solidFill>
              </a:rPr>
              <a:pPr/>
              <a:t>18/4/2023</a:t>
            </a:fld>
            <a:endParaRPr lang="es-AR">
              <a:solidFill>
                <a:srgbClr val="DFDCB7"/>
              </a:solidFill>
            </a:endParaRPr>
          </a:p>
        </p:txBody>
      </p:sp>
    </p:spTree>
    <p:extLst>
      <p:ext uri="{BB962C8B-B14F-4D97-AF65-F5344CB8AC3E}">
        <p14:creationId xmlns:p14="http://schemas.microsoft.com/office/powerpoint/2010/main" val="8981524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AR">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6871875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AR">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4632908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AR">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8140911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AR">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56433854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AR">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3902623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0D85C0F-EA48-47A2-886D-6B9F312B6E37}" type="datetimeFigureOut">
              <a:rPr lang="es-AR" smtClean="0">
                <a:solidFill>
                  <a:srgbClr val="895D1D"/>
                </a:solidFill>
              </a:rPr>
              <a:pPr/>
              <a:t>18/4/2023</a:t>
            </a:fld>
            <a:endParaRPr lang="es-AR">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AR">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3902623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5.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9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gif"/><Relationship Id="rId1" Type="http://schemas.openxmlformats.org/officeDocument/2006/relationships/slideLayout" Target="../slideLayouts/slideLayout10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AR" dirty="0"/>
              <a:t>Con tratos</a:t>
            </a:r>
          </a:p>
        </p:txBody>
      </p:sp>
      <p:sp>
        <p:nvSpPr>
          <p:cNvPr id="3" name="2 Subtítulo"/>
          <p:cNvSpPr>
            <a:spLocks noGrp="1"/>
          </p:cNvSpPr>
          <p:nvPr>
            <p:ph type="subTitle" idx="1"/>
          </p:nvPr>
        </p:nvSpPr>
        <p:spPr/>
        <p:txBody>
          <a:bodyPr/>
          <a:lstStyle/>
          <a:p>
            <a:r>
              <a:rPr lang="es-AR" dirty="0"/>
              <a:t>Derecho Privado II-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32656"/>
            <a:ext cx="2234472"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195" y="4437112"/>
            <a:ext cx="2409825" cy="1304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691132">
            <a:off x="6419545" y="981073"/>
            <a:ext cx="1987785" cy="1922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923947"/>
            <a:ext cx="2143125" cy="1548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https://encrypted-tbn0.gstatic.com/images?q=tbn:ANd9GcSgHvtIhRaW8pSk0A9ku9iG1lw7ggPc3oc01PhG-7vC1DWJ2qG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89039">
            <a:off x="595132" y="1019079"/>
            <a:ext cx="2121763" cy="165735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noticias.iberestudios.com/files/2011/04/empleo-contrato-empresa-300x22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9182" y="3870120"/>
            <a:ext cx="2208510" cy="1656382"/>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627784" y="6022948"/>
            <a:ext cx="4248472" cy="461665"/>
          </a:xfrm>
          <a:prstGeom prst="rect">
            <a:avLst/>
          </a:prstGeom>
        </p:spPr>
        <p:txBody>
          <a:bodyPr wrap="square">
            <a:spAutoFit/>
          </a:bodyPr>
          <a:lstStyle/>
          <a:p>
            <a:pPr algn="ctr">
              <a:spcBef>
                <a:spcPct val="20000"/>
              </a:spcBef>
              <a:buClr>
                <a:srgbClr val="873624"/>
              </a:buClr>
            </a:pPr>
            <a:r>
              <a:rPr lang="es-AR" sz="2400" dirty="0" err="1">
                <a:solidFill>
                  <a:prstClr val="white"/>
                </a:solidFill>
                <a:effectLst>
                  <a:outerShdw blurRad="34925" dist="12700" dir="14400000" rotWithShape="0">
                    <a:prstClr val="black">
                      <a:alpha val="21000"/>
                    </a:prstClr>
                  </a:outerShdw>
                </a:effectLst>
              </a:rPr>
              <a:t>Prof</a:t>
            </a:r>
            <a:r>
              <a:rPr lang="es-AR" sz="2400" dirty="0">
                <a:solidFill>
                  <a:prstClr val="white"/>
                </a:solidFill>
                <a:effectLst>
                  <a:outerShdw blurRad="34925" dist="12700" dir="14400000" rotWithShape="0">
                    <a:prstClr val="black">
                      <a:alpha val="21000"/>
                    </a:prstClr>
                  </a:outerShdw>
                </a:effectLst>
              </a:rPr>
              <a:t>: María Rosana </a:t>
            </a:r>
            <a:r>
              <a:rPr lang="es-AR" sz="2400" dirty="0" err="1">
                <a:solidFill>
                  <a:prstClr val="white"/>
                </a:solidFill>
                <a:effectLst>
                  <a:outerShdw blurRad="34925" dist="12700" dir="14400000" rotWithShape="0">
                    <a:prstClr val="black">
                      <a:alpha val="21000"/>
                    </a:prstClr>
                  </a:outerShdw>
                </a:effectLst>
              </a:rPr>
              <a:t>Toranzo</a:t>
            </a:r>
            <a:endParaRPr lang="es-AR" sz="2400" dirty="0">
              <a:solidFill>
                <a:prstClr val="white"/>
              </a:solidFill>
              <a:effectLst>
                <a:outerShdw blurRad="34925" dist="12700" dir="14400000" rotWithShape="0">
                  <a:prstClr val="black">
                    <a:alpha val="21000"/>
                  </a:prstClr>
                </a:outerShdw>
              </a:effectLst>
            </a:endParaRPr>
          </a:p>
        </p:txBody>
      </p:sp>
    </p:spTree>
    <p:extLst>
      <p:ext uri="{BB962C8B-B14F-4D97-AF65-F5344CB8AC3E}">
        <p14:creationId xmlns:p14="http://schemas.microsoft.com/office/powerpoint/2010/main" val="51989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2342" y="0"/>
            <a:ext cx="7756263" cy="1890962"/>
          </a:xfrm>
        </p:spPr>
        <p:txBody>
          <a:bodyPr/>
          <a:lstStyle/>
          <a:p>
            <a:br>
              <a:rPr lang="es-AR" sz="4000" dirty="0">
                <a:solidFill>
                  <a:schemeClr val="accent3">
                    <a:lumMod val="50000"/>
                  </a:schemeClr>
                </a:solidFill>
                <a:latin typeface="Arial"/>
              </a:rPr>
            </a:br>
            <a:r>
              <a:rPr lang="es-AR" sz="4000" dirty="0">
                <a:solidFill>
                  <a:schemeClr val="accent3">
                    <a:lumMod val="75000"/>
                  </a:schemeClr>
                </a:solidFill>
                <a:latin typeface="Arial"/>
              </a:rPr>
              <a:t>Estipulación a favor de tercero</a:t>
            </a:r>
            <a:br>
              <a:rPr lang="es-AR" sz="4000" dirty="0">
                <a:solidFill>
                  <a:schemeClr val="accent3">
                    <a:lumMod val="75000"/>
                  </a:schemeClr>
                </a:solidFill>
                <a:latin typeface="Arial"/>
              </a:rPr>
            </a:br>
            <a:r>
              <a:rPr lang="es-AR" sz="4000" dirty="0">
                <a:solidFill>
                  <a:schemeClr val="accent3">
                    <a:lumMod val="75000"/>
                  </a:schemeClr>
                </a:solidFill>
                <a:latin typeface="Arial"/>
              </a:rPr>
              <a:t> </a:t>
            </a:r>
            <a:r>
              <a:rPr lang="es-AR" sz="2400" dirty="0">
                <a:solidFill>
                  <a:schemeClr val="accent3">
                    <a:lumMod val="75000"/>
                  </a:schemeClr>
                </a:solidFill>
                <a:latin typeface="Arial"/>
              </a:rPr>
              <a:t>ARTICULO 1027</a:t>
            </a:r>
            <a:br>
              <a:rPr lang="es-AR" sz="4000" dirty="0">
                <a:solidFill>
                  <a:schemeClr val="accent3">
                    <a:lumMod val="75000"/>
                  </a:schemeClr>
                </a:solidFill>
              </a:rPr>
            </a:br>
            <a:endParaRPr lang="es-AR" sz="4000" dirty="0">
              <a:solidFill>
                <a:schemeClr val="accent3">
                  <a:lumMod val="75000"/>
                </a:schemeClr>
              </a:solidFill>
            </a:endParaRPr>
          </a:p>
        </p:txBody>
      </p:sp>
      <p:sp>
        <p:nvSpPr>
          <p:cNvPr id="3" name="2 Rectángulo"/>
          <p:cNvSpPr/>
          <p:nvPr/>
        </p:nvSpPr>
        <p:spPr>
          <a:xfrm>
            <a:off x="134260" y="1988840"/>
            <a:ext cx="9001000" cy="4247317"/>
          </a:xfrm>
          <a:prstGeom prst="rect">
            <a:avLst/>
          </a:prstGeom>
        </p:spPr>
        <p:txBody>
          <a:bodyPr wrap="square">
            <a:spAutoFit/>
          </a:bodyPr>
          <a:lstStyle/>
          <a:p>
            <a:r>
              <a:rPr lang="es-ES" b="1" dirty="0">
                <a:solidFill>
                  <a:prstClr val="black"/>
                </a:solidFill>
                <a:latin typeface="Arial"/>
                <a:ea typeface="Times New Roman"/>
              </a:rPr>
              <a:t> </a:t>
            </a:r>
            <a:endParaRPr lang="es-ES" sz="3200" b="1" dirty="0">
              <a:solidFill>
                <a:prstClr val="black"/>
              </a:solidFill>
              <a:latin typeface="Arial"/>
              <a:ea typeface="Times New Roman"/>
            </a:endParaRPr>
          </a:p>
          <a:p>
            <a:pPr algn="ctr"/>
            <a:r>
              <a:rPr lang="es-AR" sz="2800" dirty="0">
                <a:solidFill>
                  <a:srgbClr val="FF0000"/>
                </a:solidFill>
                <a:latin typeface="Arial"/>
              </a:rPr>
              <a:t>Beneficiario, determinado/ determinable</a:t>
            </a:r>
            <a:r>
              <a:rPr lang="es-AR" sz="2800" dirty="0">
                <a:solidFill>
                  <a:srgbClr val="000000"/>
                </a:solidFill>
                <a:latin typeface="Arial"/>
              </a:rPr>
              <a:t>, el promitente le confiere los </a:t>
            </a:r>
            <a:r>
              <a:rPr lang="es-AR" sz="2800" b="1" u="sng" dirty="0">
                <a:solidFill>
                  <a:schemeClr val="accent5">
                    <a:lumMod val="60000"/>
                    <a:lumOff val="40000"/>
                  </a:schemeClr>
                </a:solidFill>
                <a:latin typeface="Arial"/>
              </a:rPr>
              <a:t>derechos o facultades </a:t>
            </a:r>
            <a:r>
              <a:rPr lang="es-AR" sz="2800" dirty="0">
                <a:solidFill>
                  <a:srgbClr val="000000"/>
                </a:solidFill>
                <a:latin typeface="Arial"/>
              </a:rPr>
              <a:t>resultantes de lo que ha convenido con el estipulante.</a:t>
            </a:r>
          </a:p>
          <a:p>
            <a:pPr algn="ctr"/>
            <a:endParaRPr lang="es-AR" sz="2800" dirty="0">
              <a:solidFill>
                <a:srgbClr val="000000"/>
              </a:solidFill>
              <a:latin typeface="Arial"/>
            </a:endParaRPr>
          </a:p>
          <a:p>
            <a:pPr marL="457200" indent="-457200" algn="ctr">
              <a:buFont typeface="Wingdings" panose="05000000000000000000" pitchFamily="2" charset="2"/>
              <a:buChar char="q"/>
            </a:pPr>
            <a:r>
              <a:rPr lang="es-AR" sz="2800" dirty="0">
                <a:solidFill>
                  <a:srgbClr val="000000"/>
                </a:solidFill>
                <a:latin typeface="Arial"/>
              </a:rPr>
              <a:t> El estipulante puede revocar la estipulación mientras no reciba la aceptación del  beneficiario;</a:t>
            </a:r>
          </a:p>
          <a:p>
            <a:pPr algn="ctr"/>
            <a:r>
              <a:rPr lang="es-AR" sz="2800" dirty="0">
                <a:solidFill>
                  <a:srgbClr val="000000"/>
                </a:solidFill>
                <a:latin typeface="Arial"/>
              </a:rPr>
              <a:t> </a:t>
            </a:r>
          </a:p>
          <a:p>
            <a:pPr marL="457200" indent="-457200" algn="ctr">
              <a:buFont typeface="Wingdings" panose="05000000000000000000" pitchFamily="2" charset="2"/>
              <a:buChar char="q"/>
            </a:pPr>
            <a:r>
              <a:rPr lang="es-AR" sz="2800" dirty="0">
                <a:solidFill>
                  <a:srgbClr val="000000"/>
                </a:solidFill>
                <a:latin typeface="Arial"/>
              </a:rPr>
              <a:t>No puede hacerlo, sin la conformidad del promitente si éste tiene interés en que sea mantenida. </a:t>
            </a:r>
            <a:endParaRPr lang="es-AR" sz="2800" dirty="0">
              <a:solidFill>
                <a:srgbClr val="873624">
                  <a:lumMod val="50000"/>
                </a:srgbClr>
              </a:solidFill>
            </a:endParaRPr>
          </a:p>
        </p:txBody>
      </p:sp>
    </p:spTree>
    <p:extLst>
      <p:ext uri="{BB962C8B-B14F-4D97-AF65-F5344CB8AC3E}">
        <p14:creationId xmlns:p14="http://schemas.microsoft.com/office/powerpoint/2010/main" val="64765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8784976" cy="1054250"/>
          </a:xfrm>
        </p:spPr>
        <p:txBody>
          <a:bodyPr/>
          <a:lstStyle/>
          <a:p>
            <a:r>
              <a:rPr lang="es-AR" sz="3600" dirty="0"/>
              <a:t>CONTRATO A FAVOR DE UN TERCERO</a:t>
            </a:r>
          </a:p>
        </p:txBody>
      </p:sp>
      <p:sp>
        <p:nvSpPr>
          <p:cNvPr id="3" name="2 Rectángulo"/>
          <p:cNvSpPr/>
          <p:nvPr/>
        </p:nvSpPr>
        <p:spPr>
          <a:xfrm>
            <a:off x="683568" y="1758039"/>
            <a:ext cx="792088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a:solidFill>
                  <a:prstClr val="white"/>
                </a:solidFill>
              </a:rPr>
              <a:t>Caso de Seguros y Rentas vitalicias</a:t>
            </a:r>
          </a:p>
          <a:p>
            <a:pPr algn="ctr"/>
            <a:r>
              <a:rPr lang="es-AR" sz="2400" dirty="0">
                <a:solidFill>
                  <a:prstClr val="white"/>
                </a:solidFill>
              </a:rPr>
              <a:t> Los que pactan NO son los Beneficiarios  </a:t>
            </a:r>
          </a:p>
        </p:txBody>
      </p:sp>
      <p:sp>
        <p:nvSpPr>
          <p:cNvPr id="4" name="3 Elipse"/>
          <p:cNvSpPr/>
          <p:nvPr/>
        </p:nvSpPr>
        <p:spPr>
          <a:xfrm>
            <a:off x="2699792" y="2934338"/>
            <a:ext cx="3888432" cy="1519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solidFill>
                  <a:prstClr val="white"/>
                </a:solidFill>
              </a:rPr>
              <a:t>ESTIPULANTE: Contrata  para  favorecer a otro</a:t>
            </a:r>
            <a:endParaRPr lang="es-AR" sz="2400" dirty="0">
              <a:solidFill>
                <a:prstClr val="white"/>
              </a:solidFill>
            </a:endParaRPr>
          </a:p>
        </p:txBody>
      </p:sp>
      <p:sp>
        <p:nvSpPr>
          <p:cNvPr id="5" name="4 Elipse"/>
          <p:cNvSpPr/>
          <p:nvPr/>
        </p:nvSpPr>
        <p:spPr>
          <a:xfrm>
            <a:off x="75339" y="4813252"/>
            <a:ext cx="3168263" cy="18470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solidFill>
                  <a:prstClr val="white"/>
                </a:solidFill>
              </a:rPr>
              <a:t>PROMITENTE: Obligado a cumplir Prestación al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5119571"/>
            <a:ext cx="282173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redondeado"/>
          <p:cNvSpPr/>
          <p:nvPr/>
        </p:nvSpPr>
        <p:spPr>
          <a:xfrm>
            <a:off x="6301998" y="5051509"/>
            <a:ext cx="2723581" cy="1290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solidFill>
                  <a:prstClr val="white"/>
                </a:solidFill>
              </a:rPr>
              <a:t>BENEFICIARIO</a:t>
            </a:r>
          </a:p>
          <a:p>
            <a:pPr algn="ctr"/>
            <a:r>
              <a:rPr lang="es-AR" dirty="0">
                <a:solidFill>
                  <a:prstClr val="white"/>
                </a:solidFill>
              </a:rPr>
              <a:t>TERCERO</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444212">
            <a:off x="2352054" y="4290703"/>
            <a:ext cx="854926"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107180">
            <a:off x="5719092" y="4433053"/>
            <a:ext cx="901005"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errar llave"/>
          <p:cNvSpPr/>
          <p:nvPr/>
        </p:nvSpPr>
        <p:spPr>
          <a:xfrm>
            <a:off x="6686036" y="3555131"/>
            <a:ext cx="155448" cy="11839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2" name="11 Rectángulo"/>
          <p:cNvSpPr/>
          <p:nvPr/>
        </p:nvSpPr>
        <p:spPr>
          <a:xfrm>
            <a:off x="7015716" y="3847708"/>
            <a:ext cx="1588731" cy="598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VALUTA</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751509" y="4472607"/>
            <a:ext cx="288964" cy="2664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p:cNvSpPr/>
          <p:nvPr/>
        </p:nvSpPr>
        <p:spPr>
          <a:xfrm>
            <a:off x="3966613" y="5988405"/>
            <a:ext cx="1944216" cy="805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Es exigible salvo revocación </a:t>
            </a:r>
          </a:p>
        </p:txBody>
      </p:sp>
    </p:spTree>
    <p:extLst>
      <p:ext uri="{BB962C8B-B14F-4D97-AF65-F5344CB8AC3E}">
        <p14:creationId xmlns:p14="http://schemas.microsoft.com/office/powerpoint/2010/main" val="3671672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r>
              <a:rPr lang="es-AR" sz="3000" b="1" dirty="0">
                <a:solidFill>
                  <a:schemeClr val="accent3">
                    <a:lumMod val="75000"/>
                  </a:schemeClr>
                </a:solidFill>
                <a:latin typeface="Arial"/>
              </a:rPr>
              <a:t>El promitente </a:t>
            </a:r>
            <a:r>
              <a:rPr lang="es-AR" dirty="0">
                <a:solidFill>
                  <a:srgbClr val="000000"/>
                </a:solidFill>
                <a:latin typeface="Arial"/>
              </a:rPr>
              <a:t>puede oponer al tercero las defensas derivadas del contrato básico y las fundadas en otras relaciones con él.</a:t>
            </a:r>
          </a:p>
          <a:p>
            <a:endParaRPr lang="es-AR" dirty="0"/>
          </a:p>
          <a:p>
            <a:r>
              <a:rPr lang="es-AR" sz="3500" dirty="0">
                <a:solidFill>
                  <a:srgbClr val="FF0000"/>
                </a:solidFill>
                <a:latin typeface="Arial"/>
              </a:rPr>
              <a:t>El estipulante </a:t>
            </a:r>
            <a:r>
              <a:rPr lang="es-AR" dirty="0">
                <a:solidFill>
                  <a:srgbClr val="FF0000"/>
                </a:solidFill>
                <a:latin typeface="Arial"/>
              </a:rPr>
              <a:t>puede:</a:t>
            </a:r>
            <a:br>
              <a:rPr lang="es-AR" dirty="0">
                <a:solidFill>
                  <a:srgbClr val="FF0000"/>
                </a:solidFill>
              </a:rPr>
            </a:br>
            <a:br>
              <a:rPr lang="es-AR" dirty="0">
                <a:solidFill>
                  <a:srgbClr val="FF0000"/>
                </a:solidFill>
              </a:rPr>
            </a:br>
            <a:r>
              <a:rPr lang="es-AR" dirty="0">
                <a:solidFill>
                  <a:srgbClr val="FF0000"/>
                </a:solidFill>
                <a:latin typeface="Arial"/>
              </a:rPr>
              <a:t>a) exigir </a:t>
            </a:r>
            <a:r>
              <a:rPr lang="es-AR" dirty="0">
                <a:solidFill>
                  <a:srgbClr val="000000"/>
                </a:solidFill>
                <a:latin typeface="Arial"/>
              </a:rPr>
              <a:t>al promitente </a:t>
            </a:r>
            <a:r>
              <a:rPr lang="es-AR" dirty="0">
                <a:solidFill>
                  <a:srgbClr val="FF0000"/>
                </a:solidFill>
                <a:latin typeface="Arial"/>
              </a:rPr>
              <a:t>el cumplimiento </a:t>
            </a:r>
            <a:r>
              <a:rPr lang="es-AR" dirty="0">
                <a:solidFill>
                  <a:srgbClr val="000000"/>
                </a:solidFill>
                <a:latin typeface="Arial"/>
              </a:rPr>
              <a:t>de la prestación, sea a favor del tercero beneficiario aceptante, sea a su favor si el tercero no la aceptó o el estipulante la revocó;</a:t>
            </a:r>
            <a:br>
              <a:rPr lang="es-AR" dirty="0"/>
            </a:br>
            <a:br>
              <a:rPr lang="es-AR" dirty="0"/>
            </a:br>
            <a:r>
              <a:rPr lang="es-AR" dirty="0">
                <a:solidFill>
                  <a:srgbClr val="000000"/>
                </a:solidFill>
                <a:latin typeface="Arial"/>
              </a:rPr>
              <a:t>b</a:t>
            </a:r>
            <a:r>
              <a:rPr lang="es-AR" dirty="0">
                <a:solidFill>
                  <a:schemeClr val="accent3">
                    <a:lumMod val="75000"/>
                  </a:schemeClr>
                </a:solidFill>
                <a:latin typeface="Arial"/>
              </a:rPr>
              <a:t>) </a:t>
            </a:r>
            <a:r>
              <a:rPr lang="es-AR" sz="3800" b="1" dirty="0">
                <a:solidFill>
                  <a:schemeClr val="accent3">
                    <a:lumMod val="75000"/>
                  </a:schemeClr>
                </a:solidFill>
                <a:latin typeface="Arial"/>
              </a:rPr>
              <a:t>resolver el contrato </a:t>
            </a:r>
            <a:r>
              <a:rPr lang="es-AR" dirty="0">
                <a:solidFill>
                  <a:srgbClr val="000000"/>
                </a:solidFill>
                <a:latin typeface="Arial"/>
              </a:rPr>
              <a:t>en caso de incumplimiento, sin perjuicio de los derechos del tercero beneficiario.</a:t>
            </a:r>
            <a:br>
              <a:rPr lang="es-AR" dirty="0"/>
            </a:br>
            <a:endParaRPr lang="es-AR" dirty="0"/>
          </a:p>
        </p:txBody>
      </p:sp>
      <p:sp>
        <p:nvSpPr>
          <p:cNvPr id="3" name="2 Título"/>
          <p:cNvSpPr>
            <a:spLocks noGrp="1"/>
          </p:cNvSpPr>
          <p:nvPr>
            <p:ph type="title"/>
          </p:nvPr>
        </p:nvSpPr>
        <p:spPr/>
        <p:txBody>
          <a:bodyPr/>
          <a:lstStyle/>
          <a:p>
            <a:r>
              <a:rPr lang="es-AR" dirty="0"/>
              <a:t>Relaciones entre partes</a:t>
            </a:r>
          </a:p>
        </p:txBody>
      </p:sp>
    </p:spTree>
    <p:extLst>
      <p:ext uri="{BB962C8B-B14F-4D97-AF65-F5344CB8AC3E}">
        <p14:creationId xmlns:p14="http://schemas.microsoft.com/office/powerpoint/2010/main" val="868787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1628800"/>
            <a:ext cx="8568952" cy="4524315"/>
          </a:xfrm>
          <a:prstGeom prst="rect">
            <a:avLst/>
          </a:prstGeom>
        </p:spPr>
        <p:txBody>
          <a:bodyPr wrap="square">
            <a:spAutoFit/>
          </a:bodyPr>
          <a:lstStyle/>
          <a:p>
            <a:pPr marL="285750" indent="-285750">
              <a:buFont typeface="Wingdings" panose="05000000000000000000" pitchFamily="2" charset="2"/>
              <a:buChar char="q"/>
            </a:pPr>
            <a:r>
              <a:rPr lang="es-AR" dirty="0">
                <a:solidFill>
                  <a:srgbClr val="000000"/>
                </a:solidFill>
                <a:latin typeface="Arial"/>
              </a:rPr>
              <a:t>Cualquier parte puede reservarse la facultad de designar ulteriormente a un tercero para que asuma su posición contractual, excepto si el contrato no puede ser celebrado por medio de representante, o la determinación de los sujetos es indispensable.</a:t>
            </a:r>
          </a:p>
          <a:p>
            <a:endParaRPr lang="es-AR" dirty="0"/>
          </a:p>
          <a:p>
            <a:pPr marL="285750" indent="-285750">
              <a:buFont typeface="Wingdings" panose="05000000000000000000" pitchFamily="2" charset="2"/>
              <a:buChar char="q"/>
            </a:pPr>
            <a:r>
              <a:rPr lang="es-AR" dirty="0">
                <a:solidFill>
                  <a:srgbClr val="000000"/>
                </a:solidFill>
                <a:latin typeface="Arial"/>
              </a:rPr>
              <a:t>La asunción de la posición contractual se produce con efectos retroactivos a la fecha del contrato, cuando el tercero acepta la nominación y su aceptación es comunicada a la parte que no hizo la reserva. Esta comunicación debe revestir la misma forma que el contrato, y ser efectuada dentro del plazo estipulado o, en su defecto, dentro de los quince días desde su celebración.</a:t>
            </a:r>
          </a:p>
          <a:p>
            <a:endParaRPr lang="es-AR" dirty="0"/>
          </a:p>
          <a:p>
            <a:pPr marL="285750" indent="-285750">
              <a:buFont typeface="Wingdings" panose="05000000000000000000" pitchFamily="2" charset="2"/>
              <a:buChar char="q"/>
            </a:pPr>
            <a:r>
              <a:rPr lang="es-AR" dirty="0">
                <a:solidFill>
                  <a:srgbClr val="000000"/>
                </a:solidFill>
                <a:latin typeface="Arial"/>
              </a:rPr>
              <a:t>Mientras no haya una aceptación del tercero, el contrato produce efectos entre las partes. </a:t>
            </a:r>
          </a:p>
          <a:p>
            <a:endParaRPr lang="es-AR" dirty="0">
              <a:solidFill>
                <a:srgbClr val="000000"/>
              </a:solidFill>
              <a:latin typeface="Arial"/>
            </a:endParaRPr>
          </a:p>
          <a:p>
            <a:pPr algn="r"/>
            <a:r>
              <a:rPr lang="es-AR" dirty="0">
                <a:solidFill>
                  <a:srgbClr val="000000"/>
                </a:solidFill>
                <a:latin typeface="Arial"/>
              </a:rPr>
              <a:t>(Art.1029)</a:t>
            </a:r>
            <a:br>
              <a:rPr lang="es-AR" dirty="0"/>
            </a:br>
            <a:endParaRPr lang="es-AR" dirty="0"/>
          </a:p>
        </p:txBody>
      </p:sp>
      <p:sp>
        <p:nvSpPr>
          <p:cNvPr id="3" name="2 Rectángulo"/>
          <p:cNvSpPr/>
          <p:nvPr/>
        </p:nvSpPr>
        <p:spPr>
          <a:xfrm>
            <a:off x="540684" y="369530"/>
            <a:ext cx="8135772"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AR" sz="3200" dirty="0">
                <a:solidFill>
                  <a:schemeClr val="bg2">
                    <a:lumMod val="25000"/>
                  </a:schemeClr>
                </a:solidFill>
                <a:latin typeface="Arial"/>
              </a:rPr>
              <a:t>     </a:t>
            </a:r>
            <a:r>
              <a:rPr lang="es-AR" sz="3600" dirty="0">
                <a:solidFill>
                  <a:schemeClr val="bg2">
                    <a:lumMod val="25000"/>
                  </a:schemeClr>
                </a:solidFill>
                <a:latin typeface="Arial"/>
              </a:rPr>
              <a:t>Contrato para persona a designar</a:t>
            </a:r>
            <a:endParaRPr lang="es-AR" sz="3600" dirty="0">
              <a:solidFill>
                <a:schemeClr val="bg2">
                  <a:lumMod val="25000"/>
                </a:schemeClr>
              </a:solidFill>
            </a:endParaRPr>
          </a:p>
        </p:txBody>
      </p:sp>
    </p:spTree>
    <p:extLst>
      <p:ext uri="{BB962C8B-B14F-4D97-AF65-F5344CB8AC3E}">
        <p14:creationId xmlns:p14="http://schemas.microsoft.com/office/powerpoint/2010/main" val="1036805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124744"/>
            <a:ext cx="6777318" cy="1731982"/>
          </a:xfrm>
        </p:spPr>
        <p:txBody>
          <a:bodyPr/>
          <a:lstStyle/>
          <a:p>
            <a:br>
              <a:rPr lang="es-AR" dirty="0">
                <a:solidFill>
                  <a:srgbClr val="000000"/>
                </a:solidFill>
                <a:effectLst/>
                <a:latin typeface="Arial"/>
              </a:rPr>
            </a:br>
            <a:r>
              <a:rPr lang="es-AR" dirty="0">
                <a:solidFill>
                  <a:schemeClr val="bg2">
                    <a:lumMod val="20000"/>
                    <a:lumOff val="80000"/>
                  </a:schemeClr>
                </a:solidFill>
                <a:effectLst/>
                <a:latin typeface="Arial"/>
              </a:rPr>
              <a:t>Contrato por cuenta de quien corresponda. </a:t>
            </a:r>
            <a:endParaRPr lang="es-AR" dirty="0">
              <a:solidFill>
                <a:schemeClr val="bg2">
                  <a:lumMod val="20000"/>
                  <a:lumOff val="80000"/>
                </a:schemeClr>
              </a:solidFill>
            </a:endParaRPr>
          </a:p>
        </p:txBody>
      </p:sp>
      <p:sp>
        <p:nvSpPr>
          <p:cNvPr id="3" name="2 Subtítulo"/>
          <p:cNvSpPr>
            <a:spLocks noGrp="1"/>
          </p:cNvSpPr>
          <p:nvPr>
            <p:ph type="subTitle" idx="1"/>
          </p:nvPr>
        </p:nvSpPr>
        <p:spPr>
          <a:xfrm>
            <a:off x="971600" y="3933056"/>
            <a:ext cx="7056784" cy="2541458"/>
          </a:xfrm>
        </p:spPr>
        <p:txBody>
          <a:bodyPr>
            <a:normAutofit/>
          </a:bodyPr>
          <a:lstStyle/>
          <a:p>
            <a:r>
              <a:rPr lang="es-AR" dirty="0">
                <a:solidFill>
                  <a:schemeClr val="bg2">
                    <a:lumMod val="20000"/>
                    <a:lumOff val="80000"/>
                  </a:schemeClr>
                </a:solidFill>
                <a:effectLst/>
                <a:latin typeface="Arial"/>
              </a:rPr>
              <a:t>El contrato queda sujeto a las reglas de la condición suspensiva. </a:t>
            </a:r>
          </a:p>
          <a:p>
            <a:r>
              <a:rPr lang="es-AR" dirty="0">
                <a:solidFill>
                  <a:schemeClr val="bg2">
                    <a:lumMod val="20000"/>
                    <a:lumOff val="80000"/>
                  </a:schemeClr>
                </a:solidFill>
                <a:effectLst/>
                <a:latin typeface="Arial"/>
              </a:rPr>
              <a:t>El tercero asume la posición contractual cuando se produce el hecho que lo determina como beneficiario del contrato.</a:t>
            </a:r>
            <a:endParaRPr lang="es-AR" dirty="0">
              <a:solidFill>
                <a:schemeClr val="bg2">
                  <a:lumMod val="20000"/>
                  <a:lumOff val="80000"/>
                </a:schemeClr>
              </a:solidFill>
            </a:endParaRPr>
          </a:p>
          <a:p>
            <a:endParaRPr lang="es-AR" dirty="0"/>
          </a:p>
        </p:txBody>
      </p:sp>
    </p:spTree>
    <p:extLst>
      <p:ext uri="{BB962C8B-B14F-4D97-AF65-F5344CB8AC3E}">
        <p14:creationId xmlns:p14="http://schemas.microsoft.com/office/powerpoint/2010/main" val="447000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99247" y="2708920"/>
            <a:ext cx="7745505" cy="3417242"/>
          </a:xfrm>
        </p:spPr>
        <p:txBody>
          <a:bodyPr/>
          <a:lstStyle/>
          <a:p>
            <a:pPr lvl="0" algn="ctr">
              <a:buClr>
                <a:srgbClr val="873624"/>
              </a:buClr>
            </a:pPr>
            <a:r>
              <a:rPr lang="es-AR" sz="3200" dirty="0">
                <a:solidFill>
                  <a:srgbClr val="000000"/>
                </a:solidFill>
                <a:latin typeface="Arial"/>
              </a:rPr>
              <a:t>  Significa desentrañar el sentido de la expresión de voluntad</a:t>
            </a:r>
          </a:p>
          <a:p>
            <a:endParaRPr lang="es-AR" dirty="0"/>
          </a:p>
        </p:txBody>
      </p:sp>
      <p:sp>
        <p:nvSpPr>
          <p:cNvPr id="3" name="2 Título"/>
          <p:cNvSpPr>
            <a:spLocks noGrp="1"/>
          </p:cNvSpPr>
          <p:nvPr>
            <p:ph type="title"/>
          </p:nvPr>
        </p:nvSpPr>
        <p:spPr>
          <a:xfrm>
            <a:off x="-30738" y="476672"/>
            <a:ext cx="7123870" cy="1054250"/>
          </a:xfrm>
        </p:spPr>
        <p:txBody>
          <a:bodyPr/>
          <a:lstStyle/>
          <a:p>
            <a:r>
              <a:rPr lang="es-AR" dirty="0"/>
              <a:t>Interpretación</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294634"/>
            <a:ext cx="2736304"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978" y="0"/>
            <a:ext cx="2679509" cy="184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294634"/>
            <a:ext cx="2266950" cy="1812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143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92490" y="420810"/>
            <a:ext cx="9252520" cy="1152128"/>
          </a:xfrm>
        </p:spPr>
        <p:txBody>
          <a:bodyPr/>
          <a:lstStyle/>
          <a:p>
            <a:br>
              <a:rPr lang="es-AR" sz="4400" u="sng" dirty="0"/>
            </a:br>
            <a:r>
              <a:rPr lang="es-AR" sz="4400" u="sng" dirty="0"/>
              <a:t>“Intención común”</a:t>
            </a:r>
            <a:br>
              <a:rPr lang="es-AR" sz="4400" u="sng" dirty="0"/>
            </a:br>
            <a:r>
              <a:rPr lang="es-AR" sz="3200" dirty="0"/>
              <a:t> Art. 1061</a:t>
            </a:r>
            <a:br>
              <a:rPr lang="es-AR" sz="3600" dirty="0"/>
            </a:br>
            <a:endParaRPr lang="es-AR" sz="3600" dirty="0"/>
          </a:p>
        </p:txBody>
      </p:sp>
      <p:sp>
        <p:nvSpPr>
          <p:cNvPr id="3" name="2 Marcador de contenido"/>
          <p:cNvSpPr>
            <a:spLocks noGrp="1"/>
          </p:cNvSpPr>
          <p:nvPr>
            <p:ph sz="quarter" idx="13"/>
          </p:nvPr>
        </p:nvSpPr>
        <p:spPr>
          <a:xfrm>
            <a:off x="251520" y="2276872"/>
            <a:ext cx="4680520" cy="3840464"/>
          </a:xfrm>
        </p:spPr>
        <p:txBody>
          <a:bodyPr>
            <a:normAutofit/>
          </a:bodyPr>
          <a:lstStyle/>
          <a:p>
            <a:r>
              <a:rPr lang="es-AR" sz="2800" dirty="0"/>
              <a:t> INTENCION COMUN</a:t>
            </a:r>
            <a:endParaRPr lang="es-AR" dirty="0"/>
          </a:p>
          <a:p>
            <a:endParaRPr lang="es-AR" dirty="0"/>
          </a:p>
        </p:txBody>
      </p:sp>
      <p:sp>
        <p:nvSpPr>
          <p:cNvPr id="4" name="3 Marcador de contenido"/>
          <p:cNvSpPr>
            <a:spLocks noGrp="1"/>
          </p:cNvSpPr>
          <p:nvPr>
            <p:ph sz="quarter" idx="14"/>
          </p:nvPr>
        </p:nvSpPr>
        <p:spPr/>
        <p:txBody>
          <a:bodyPr>
            <a:normAutofit/>
          </a:bodyPr>
          <a:lstStyle/>
          <a:p>
            <a:r>
              <a:rPr lang="es-AR" sz="3200" dirty="0"/>
              <a:t>  BUENA FE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475" y="3284984"/>
            <a:ext cx="3368427" cy="2406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38824">
            <a:off x="5721489" y="4548895"/>
            <a:ext cx="2298324" cy="1940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8844" y="2903817"/>
            <a:ext cx="2619375"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descr="Resultado de imagen para MALA FE derech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5980" y="2132856"/>
            <a:ext cx="1128099" cy="17368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diablit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146383"/>
            <a:ext cx="1827790" cy="155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27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2342" y="0"/>
            <a:ext cx="7756263" cy="1890962"/>
          </a:xfrm>
        </p:spPr>
        <p:txBody>
          <a:bodyPr/>
          <a:lstStyle/>
          <a:p>
            <a:br>
              <a:rPr lang="es-AR" sz="4000" dirty="0">
                <a:solidFill>
                  <a:schemeClr val="accent3">
                    <a:lumMod val="50000"/>
                  </a:schemeClr>
                </a:solidFill>
                <a:latin typeface="Arial"/>
              </a:rPr>
            </a:br>
            <a:r>
              <a:rPr lang="es-AR" sz="4000" dirty="0">
                <a:solidFill>
                  <a:schemeClr val="accent3">
                    <a:lumMod val="50000"/>
                  </a:schemeClr>
                </a:solidFill>
                <a:latin typeface="Arial"/>
              </a:rPr>
              <a:t>Interpretación contextual.</a:t>
            </a:r>
            <a:br>
              <a:rPr lang="es-AR" sz="4000" dirty="0">
                <a:solidFill>
                  <a:schemeClr val="accent3">
                    <a:lumMod val="50000"/>
                  </a:schemeClr>
                </a:solidFill>
                <a:latin typeface="Arial"/>
              </a:rPr>
            </a:br>
            <a:r>
              <a:rPr lang="es-AR" sz="4000" dirty="0">
                <a:solidFill>
                  <a:schemeClr val="accent3">
                    <a:lumMod val="50000"/>
                  </a:schemeClr>
                </a:solidFill>
                <a:latin typeface="Arial"/>
              </a:rPr>
              <a:t> </a:t>
            </a:r>
            <a:r>
              <a:rPr lang="es-AR" sz="2400" dirty="0">
                <a:solidFill>
                  <a:schemeClr val="accent1">
                    <a:lumMod val="50000"/>
                  </a:schemeClr>
                </a:solidFill>
                <a:latin typeface="Arial"/>
              </a:rPr>
              <a:t>ARTICULO 1064</a:t>
            </a:r>
            <a:br>
              <a:rPr lang="es-AR" sz="4000" dirty="0">
                <a:solidFill>
                  <a:schemeClr val="accent1">
                    <a:lumMod val="50000"/>
                  </a:schemeClr>
                </a:solidFill>
              </a:rPr>
            </a:br>
            <a:endParaRPr lang="es-AR" sz="4000" dirty="0"/>
          </a:p>
        </p:txBody>
      </p:sp>
      <p:sp>
        <p:nvSpPr>
          <p:cNvPr id="3" name="2 Rectángulo"/>
          <p:cNvSpPr/>
          <p:nvPr/>
        </p:nvSpPr>
        <p:spPr>
          <a:xfrm>
            <a:off x="826472" y="4149079"/>
            <a:ext cx="7848872" cy="1661993"/>
          </a:xfrm>
          <a:prstGeom prst="rect">
            <a:avLst/>
          </a:prstGeom>
        </p:spPr>
        <p:txBody>
          <a:bodyPr wrap="square">
            <a:spAutoFit/>
          </a:bodyPr>
          <a:lstStyle/>
          <a:p>
            <a:r>
              <a:rPr lang="es-ES" b="1" dirty="0">
                <a:solidFill>
                  <a:prstClr val="black"/>
                </a:solidFill>
                <a:latin typeface="Arial"/>
                <a:ea typeface="Times New Roman"/>
              </a:rPr>
              <a:t> </a:t>
            </a:r>
            <a:endParaRPr lang="es-ES" sz="3200" b="1" dirty="0">
              <a:solidFill>
                <a:prstClr val="black"/>
              </a:solidFill>
              <a:latin typeface="Arial"/>
              <a:ea typeface="Times New Roman"/>
            </a:endParaRPr>
          </a:p>
          <a:p>
            <a:pPr algn="ctr"/>
            <a:r>
              <a:rPr lang="es-AR" sz="2800" dirty="0">
                <a:solidFill>
                  <a:schemeClr val="accent1">
                    <a:lumMod val="50000"/>
                  </a:schemeClr>
                </a:solidFill>
                <a:latin typeface="Arial"/>
                <a:ea typeface="+mj-ea"/>
                <a:cs typeface="+mj-cs"/>
              </a:rPr>
              <a:t> Las cláusulas del contrato se interpretan las unas por medio de las otras, y atribuyéndoles el sentido apropiado al conjunto del acto</a:t>
            </a:r>
            <a:endParaRPr lang="es-AR" sz="2800" dirty="0">
              <a:solidFill>
                <a:schemeClr val="accent1">
                  <a:lumMod val="50000"/>
                </a:schemeClr>
              </a:solidFill>
            </a:endParaRPr>
          </a:p>
        </p:txBody>
      </p:sp>
      <p:pic>
        <p:nvPicPr>
          <p:cNvPr id="3077" name="Picture 5" descr="Resultado de imagen para contra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380748"/>
            <a:ext cx="2543175" cy="1476213"/>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Resultado de imagen para contr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380748"/>
            <a:ext cx="2238375" cy="14272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3672" y="2392582"/>
            <a:ext cx="2234472" cy="146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327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76056" y="404664"/>
            <a:ext cx="3785893" cy="1495847"/>
          </a:xfrm>
        </p:spPr>
        <p:txBody>
          <a:bodyPr/>
          <a:lstStyle/>
          <a:p>
            <a:pPr algn="ctr"/>
            <a:r>
              <a:rPr lang="es-AR" b="1" dirty="0"/>
              <a:t>INTERPRETACION RESTRICTIVA</a:t>
            </a:r>
          </a:p>
        </p:txBody>
      </p:sp>
      <p:sp>
        <p:nvSpPr>
          <p:cNvPr id="3" name="2 Marcador de contenido"/>
          <p:cNvSpPr>
            <a:spLocks noGrp="1"/>
          </p:cNvSpPr>
          <p:nvPr>
            <p:ph idx="1"/>
          </p:nvPr>
        </p:nvSpPr>
        <p:spPr>
          <a:xfrm>
            <a:off x="0" y="260648"/>
            <a:ext cx="4768699" cy="6597352"/>
          </a:xfrm>
        </p:spPr>
        <p:txBody>
          <a:bodyPr>
            <a:normAutofit fontScale="85000" lnSpcReduction="20000"/>
          </a:bodyPr>
          <a:lstStyle/>
          <a:p>
            <a:pPr algn="just">
              <a:lnSpc>
                <a:spcPct val="150000"/>
              </a:lnSpc>
              <a:spcAft>
                <a:spcPts val="0"/>
              </a:spcAft>
            </a:pPr>
            <a:r>
              <a:rPr lang="es-AR" sz="2000" dirty="0">
                <a:solidFill>
                  <a:srgbClr val="000000"/>
                </a:solidFill>
                <a:latin typeface="Arial"/>
              </a:rPr>
              <a:t>ARTICULO 1062.-. Cuando por disposición legal o convencional se establece expresamente una interpretación restrictiva, </a:t>
            </a:r>
            <a:r>
              <a:rPr lang="es-AR" sz="2100" b="1" i="1" dirty="0">
                <a:solidFill>
                  <a:srgbClr val="0070C0"/>
                </a:solidFill>
                <a:latin typeface="Arial"/>
              </a:rPr>
              <a:t>debe estarse a la literalidad de los términos utilizados al manifestar la volunt</a:t>
            </a:r>
            <a:r>
              <a:rPr lang="es-AR" sz="2000" b="1" i="1" dirty="0">
                <a:solidFill>
                  <a:srgbClr val="0070C0"/>
                </a:solidFill>
                <a:latin typeface="Arial"/>
              </a:rPr>
              <a:t>ad.</a:t>
            </a:r>
            <a:r>
              <a:rPr lang="es-AR" sz="2000" dirty="0">
                <a:solidFill>
                  <a:srgbClr val="000000"/>
                </a:solidFill>
                <a:latin typeface="Arial"/>
              </a:rPr>
              <a:t> Este artículo no es aplicable a las obligaciones del predisponente y del proveedor en los contratos por adhesión y en los de consumo, respectivamente.</a:t>
            </a:r>
            <a:endParaRPr lang="es-AR" sz="2000" dirty="0"/>
          </a:p>
          <a:p>
            <a:pPr algn="just">
              <a:lnSpc>
                <a:spcPct val="150000"/>
              </a:lnSpc>
              <a:spcAft>
                <a:spcPts val="0"/>
              </a:spcAft>
            </a:pPr>
            <a:br>
              <a:rPr lang="es-AR" dirty="0"/>
            </a:br>
            <a:r>
              <a:rPr lang="es-AR" dirty="0">
                <a:solidFill>
                  <a:srgbClr val="000000"/>
                </a:solidFill>
                <a:latin typeface="Arial"/>
              </a:rPr>
              <a:t>Se aplican iguales reglas a las conductas, signos y expresiones</a:t>
            </a:r>
          </a:p>
          <a:p>
            <a:pPr marL="0" indent="0">
              <a:lnSpc>
                <a:spcPct val="150000"/>
              </a:lnSpc>
              <a:spcAft>
                <a:spcPts val="0"/>
              </a:spcAft>
              <a:buNone/>
            </a:pPr>
            <a:r>
              <a:rPr lang="es-AR" dirty="0">
                <a:solidFill>
                  <a:srgbClr val="000000"/>
                </a:solidFill>
                <a:latin typeface="Arial"/>
              </a:rPr>
              <a:t>      </a:t>
            </a:r>
            <a:r>
              <a:rPr lang="es-AR" b="1" dirty="0">
                <a:solidFill>
                  <a:srgbClr val="FF0000"/>
                </a:solidFill>
                <a:latin typeface="Arial"/>
              </a:rPr>
              <a:t>NO VERBALES </a:t>
            </a:r>
            <a:r>
              <a:rPr lang="es-AR" dirty="0">
                <a:solidFill>
                  <a:srgbClr val="000000"/>
                </a:solidFill>
                <a:latin typeface="Arial"/>
              </a:rPr>
              <a:t>con los que el    </a:t>
            </a:r>
          </a:p>
          <a:p>
            <a:pPr marL="0" indent="0">
              <a:lnSpc>
                <a:spcPct val="150000"/>
              </a:lnSpc>
              <a:spcAft>
                <a:spcPts val="0"/>
              </a:spcAft>
              <a:buNone/>
            </a:pPr>
            <a:r>
              <a:rPr lang="es-AR" dirty="0">
                <a:solidFill>
                  <a:srgbClr val="000000"/>
                </a:solidFill>
                <a:latin typeface="Arial"/>
              </a:rPr>
              <a:t>      consentimiento se manifiesta.</a:t>
            </a:r>
          </a:p>
          <a:p>
            <a:pPr algn="just">
              <a:lnSpc>
                <a:spcPct val="150000"/>
              </a:lnSpc>
              <a:spcAft>
                <a:spcPts val="0"/>
              </a:spcAft>
            </a:pPr>
            <a:br>
              <a:rPr lang="es-AR" dirty="0"/>
            </a:br>
            <a:endParaRPr lang="es-AR" dirty="0"/>
          </a:p>
        </p:txBody>
      </p:sp>
      <p:sp>
        <p:nvSpPr>
          <p:cNvPr id="4" name="3 Marcador de texto"/>
          <p:cNvSpPr>
            <a:spLocks noGrp="1"/>
          </p:cNvSpPr>
          <p:nvPr>
            <p:ph type="body" sz="half" idx="2"/>
          </p:nvPr>
        </p:nvSpPr>
        <p:spPr>
          <a:xfrm>
            <a:off x="4860032" y="2564904"/>
            <a:ext cx="3995936" cy="2877329"/>
          </a:xfrm>
        </p:spPr>
        <p:txBody>
          <a:bodyPr>
            <a:noAutofit/>
          </a:bodyPr>
          <a:lstStyle/>
          <a:p>
            <a:pPr marL="285750" indent="-285750">
              <a:buFont typeface="Arial" panose="020B0604020202020204" pitchFamily="34" charset="0"/>
              <a:buChar char="•"/>
            </a:pPr>
            <a:r>
              <a:rPr lang="es-AR" sz="2400" dirty="0"/>
              <a:t>Al </a:t>
            </a:r>
            <a:r>
              <a:rPr lang="es-AR" sz="2400" b="1" dirty="0"/>
              <a:t>significado de las palabras</a:t>
            </a:r>
          </a:p>
          <a:p>
            <a:pPr marL="285750" indent="-285750">
              <a:buFont typeface="Arial" panose="020B0604020202020204" pitchFamily="34" charset="0"/>
              <a:buChar char="•"/>
            </a:pPr>
            <a:r>
              <a:rPr lang="es-AR" sz="2400" dirty="0"/>
              <a:t>Según USO GENERAL</a:t>
            </a:r>
          </a:p>
          <a:p>
            <a:pPr marL="285750" indent="-285750">
              <a:buFont typeface="Arial" panose="020B0604020202020204" pitchFamily="34" charset="0"/>
              <a:buChar char="•"/>
            </a:pPr>
            <a:r>
              <a:rPr lang="es-AR" sz="2400" dirty="0"/>
              <a:t>Significado expreso de la ley</a:t>
            </a:r>
          </a:p>
          <a:p>
            <a:pPr marL="285750" indent="-285750">
              <a:buFont typeface="Arial" panose="020B0604020202020204" pitchFamily="34" charset="0"/>
              <a:buChar char="•"/>
            </a:pPr>
            <a:r>
              <a:rPr lang="es-AR" sz="2400" dirty="0"/>
              <a:t>Significado por acuerdo de partes</a:t>
            </a:r>
          </a:p>
          <a:p>
            <a:pPr marL="285750" indent="-285750">
              <a:buFont typeface="Arial" panose="020B0604020202020204" pitchFamily="34" charset="0"/>
              <a:buChar char="•"/>
            </a:pPr>
            <a:r>
              <a:rPr lang="es-AR" sz="2400" dirty="0"/>
              <a:t>Usos y practicas del lugar de celebración.</a:t>
            </a:r>
          </a:p>
          <a:p>
            <a:pPr marL="285750" indent="-285750">
              <a:buFont typeface="Arial" panose="020B0604020202020204" pitchFamily="34" charset="0"/>
              <a:buChar char="•"/>
            </a:pPr>
            <a:r>
              <a:rPr lang="es-AR" sz="2000" dirty="0"/>
              <a:t>(art 1063)</a:t>
            </a:r>
          </a:p>
        </p:txBody>
      </p:sp>
    </p:spTree>
    <p:extLst>
      <p:ext uri="{BB962C8B-B14F-4D97-AF65-F5344CB8AC3E}">
        <p14:creationId xmlns:p14="http://schemas.microsoft.com/office/powerpoint/2010/main" val="125917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4000" dirty="0"/>
              <a:t>FUENTES DE INTERPRETACION</a:t>
            </a:r>
            <a:br>
              <a:rPr lang="es-AR" sz="4000" dirty="0"/>
            </a:br>
            <a:endParaRPr lang="es-AR" sz="2400" dirty="0"/>
          </a:p>
        </p:txBody>
      </p:sp>
      <p:sp>
        <p:nvSpPr>
          <p:cNvPr id="3" name="2 Rectángulo"/>
          <p:cNvSpPr/>
          <p:nvPr/>
        </p:nvSpPr>
        <p:spPr>
          <a:xfrm>
            <a:off x="1115616" y="3796720"/>
            <a:ext cx="6768752" cy="369332"/>
          </a:xfrm>
          <a:prstGeom prst="rect">
            <a:avLst/>
          </a:prstGeom>
        </p:spPr>
        <p:txBody>
          <a:bodyPr wrap="square">
            <a:spAutoFit/>
          </a:bodyPr>
          <a:lstStyle/>
          <a:p>
            <a:r>
              <a:rPr lang="es-ES" b="1" dirty="0">
                <a:solidFill>
                  <a:prstClr val="black"/>
                </a:solidFill>
                <a:latin typeface="Arial"/>
                <a:ea typeface="Times New Roman"/>
              </a:rPr>
              <a:t> </a:t>
            </a:r>
            <a:endParaRPr lang="es-ES" sz="3200" b="1" dirty="0">
              <a:solidFill>
                <a:prstClr val="black"/>
              </a:solidFill>
              <a:latin typeface="Arial"/>
              <a:ea typeface="Times New Roman"/>
            </a:endParaRPr>
          </a:p>
        </p:txBody>
      </p:sp>
      <p:pic>
        <p:nvPicPr>
          <p:cNvPr id="3087" name="Picture 15" descr="https://encrypted-tbn3.gstatic.com/images?q=tbn:ANd9GcS5asNnk0KFT-LhfuSiNO8yUN7ZRY2F7nf2ZHX0qxOoDTRbL0nATbwXd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14" y="252055"/>
            <a:ext cx="1836204" cy="1363883"/>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51520" y="2348880"/>
            <a:ext cx="8352928" cy="3323987"/>
          </a:xfrm>
          <a:prstGeom prst="rect">
            <a:avLst/>
          </a:prstGeom>
        </p:spPr>
        <p:txBody>
          <a:bodyPr wrap="square">
            <a:spAutoFit/>
          </a:bodyPr>
          <a:lstStyle/>
          <a:p>
            <a:pPr algn="ctr"/>
            <a:r>
              <a:rPr lang="es-AR" dirty="0">
                <a:solidFill>
                  <a:srgbClr val="000000"/>
                </a:solidFill>
                <a:latin typeface="Arial"/>
              </a:rPr>
              <a:t>Ante insuficiencia de las reglas de interpretación restrictiva o Contextual se deben tomar en consideración:</a:t>
            </a:r>
            <a:br>
              <a:rPr lang="es-AR" dirty="0"/>
            </a:br>
            <a:br>
              <a:rPr lang="es-AR" dirty="0"/>
            </a:br>
            <a:r>
              <a:rPr lang="es-AR" dirty="0">
                <a:solidFill>
                  <a:srgbClr val="000000"/>
                </a:solidFill>
                <a:latin typeface="Arial"/>
              </a:rPr>
              <a:t>a) </a:t>
            </a:r>
            <a:r>
              <a:rPr lang="es-AR" sz="2400" b="1" u="sng" dirty="0">
                <a:solidFill>
                  <a:srgbClr val="0070C0"/>
                </a:solidFill>
                <a:latin typeface="Arial"/>
              </a:rPr>
              <a:t>Las circunstancias </a:t>
            </a:r>
            <a:r>
              <a:rPr lang="es-AR" sz="2400" dirty="0">
                <a:solidFill>
                  <a:srgbClr val="000000"/>
                </a:solidFill>
                <a:latin typeface="Arial"/>
              </a:rPr>
              <a:t>en que se celebró, incluyendo las negociaciones preliminares;</a:t>
            </a:r>
            <a:br>
              <a:rPr lang="es-AR" sz="2400" dirty="0"/>
            </a:br>
            <a:br>
              <a:rPr lang="es-AR" dirty="0"/>
            </a:br>
            <a:r>
              <a:rPr lang="es-AR" dirty="0">
                <a:solidFill>
                  <a:srgbClr val="000000"/>
                </a:solidFill>
                <a:latin typeface="Arial"/>
              </a:rPr>
              <a:t>b) </a:t>
            </a:r>
            <a:r>
              <a:rPr lang="es-AR" sz="2400" b="1" u="sng" dirty="0">
                <a:solidFill>
                  <a:srgbClr val="0070C0"/>
                </a:solidFill>
                <a:latin typeface="Arial"/>
              </a:rPr>
              <a:t>La conducta </a:t>
            </a:r>
            <a:r>
              <a:rPr lang="es-AR" sz="2400" dirty="0">
                <a:solidFill>
                  <a:srgbClr val="000000"/>
                </a:solidFill>
                <a:latin typeface="Arial"/>
              </a:rPr>
              <a:t>de las partes, incluso la posterior a su celebración;</a:t>
            </a:r>
            <a:br>
              <a:rPr lang="es-AR" sz="2400" dirty="0"/>
            </a:br>
            <a:br>
              <a:rPr lang="es-AR" dirty="0"/>
            </a:br>
            <a:r>
              <a:rPr lang="es-AR" dirty="0">
                <a:solidFill>
                  <a:srgbClr val="000000"/>
                </a:solidFill>
                <a:latin typeface="Arial"/>
              </a:rPr>
              <a:t>c) </a:t>
            </a:r>
            <a:r>
              <a:rPr lang="es-AR" sz="2400" b="1" u="sng" dirty="0">
                <a:solidFill>
                  <a:srgbClr val="0070C0"/>
                </a:solidFill>
                <a:latin typeface="Arial"/>
              </a:rPr>
              <a:t>La naturaleza y finalidad </a:t>
            </a:r>
            <a:r>
              <a:rPr lang="es-AR" sz="2400" dirty="0">
                <a:solidFill>
                  <a:srgbClr val="000000"/>
                </a:solidFill>
                <a:latin typeface="Arial"/>
              </a:rPr>
              <a:t>del contrato.</a:t>
            </a:r>
            <a:endParaRPr lang="es-AR" sz="2400" dirty="0"/>
          </a:p>
        </p:txBody>
      </p:sp>
      <p:sp>
        <p:nvSpPr>
          <p:cNvPr id="5" name="4 Rectángulo"/>
          <p:cNvSpPr/>
          <p:nvPr/>
        </p:nvSpPr>
        <p:spPr>
          <a:xfrm rot="20332661">
            <a:off x="7095633" y="578590"/>
            <a:ext cx="1881128" cy="369332"/>
          </a:xfrm>
          <a:prstGeom prst="rect">
            <a:avLst/>
          </a:prstGeom>
        </p:spPr>
        <p:txBody>
          <a:bodyPr wrap="square">
            <a:spAutoFit/>
          </a:bodyPr>
          <a:lstStyle/>
          <a:p>
            <a:pPr lvl="0" algn="ctr"/>
            <a:r>
              <a:rPr lang="es-AR" dirty="0">
                <a:solidFill>
                  <a:prstClr val="black"/>
                </a:solidFill>
              </a:rPr>
              <a:t>(art 1065)</a:t>
            </a:r>
          </a:p>
        </p:txBody>
      </p:sp>
    </p:spTree>
    <p:extLst>
      <p:ext uri="{BB962C8B-B14F-4D97-AF65-F5344CB8AC3E}">
        <p14:creationId xmlns:p14="http://schemas.microsoft.com/office/powerpoint/2010/main" val="270132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412776"/>
            <a:ext cx="7543800" cy="2593975"/>
          </a:xfrm>
        </p:spPr>
        <p:txBody>
          <a:bodyPr/>
          <a:lstStyle/>
          <a:p>
            <a:pPr algn="r"/>
            <a:r>
              <a:rPr lang="es-AR" dirty="0"/>
              <a:t>UNIDAD 3</a:t>
            </a:r>
            <a:br>
              <a:rPr lang="es-AR" dirty="0"/>
            </a:br>
            <a:r>
              <a:rPr lang="es-AR" sz="4000" dirty="0"/>
              <a:t>“</a:t>
            </a:r>
            <a:r>
              <a:rPr lang="es-AR" sz="4000" u="sng" dirty="0"/>
              <a:t>Efecto de los contratos”</a:t>
            </a:r>
            <a:br>
              <a:rPr lang="es-AR" sz="4000" dirty="0"/>
            </a:br>
            <a:r>
              <a:rPr lang="es-AR" sz="3200" dirty="0"/>
              <a:t>             </a:t>
            </a:r>
            <a:endParaRPr lang="es-AR" dirty="0"/>
          </a:p>
        </p:txBody>
      </p:sp>
      <p:sp>
        <p:nvSpPr>
          <p:cNvPr id="3" name="2 Subtítulo"/>
          <p:cNvSpPr>
            <a:spLocks noGrp="1"/>
          </p:cNvSpPr>
          <p:nvPr>
            <p:ph type="subTitle" idx="1"/>
          </p:nvPr>
        </p:nvSpPr>
        <p:spPr>
          <a:xfrm>
            <a:off x="323528" y="4365104"/>
            <a:ext cx="7992888" cy="2232248"/>
          </a:xfrm>
        </p:spPr>
        <p:txBody>
          <a:bodyPr>
            <a:normAutofit fontScale="92500"/>
          </a:bodyPr>
          <a:lstStyle/>
          <a:p>
            <a:pPr algn="ctr"/>
            <a:r>
              <a:rPr lang="es-AR" sz="4800" b="1" dirty="0">
                <a:solidFill>
                  <a:schemeClr val="bg2">
                    <a:lumMod val="50000"/>
                  </a:schemeClr>
                </a:solidFill>
              </a:rPr>
              <a:t>Derecho Privado II</a:t>
            </a:r>
          </a:p>
          <a:p>
            <a:r>
              <a:rPr lang="es-AR" sz="3800" dirty="0"/>
              <a:t>                  </a:t>
            </a:r>
          </a:p>
          <a:p>
            <a:r>
              <a:rPr lang="es-AR" sz="3800" dirty="0">
                <a:solidFill>
                  <a:schemeClr val="accent6">
                    <a:lumMod val="50000"/>
                  </a:schemeClr>
                </a:solidFill>
              </a:rPr>
              <a:t>                                      </a:t>
            </a:r>
            <a:r>
              <a:rPr lang="es-AR" sz="2400" dirty="0">
                <a:solidFill>
                  <a:schemeClr val="accent6">
                    <a:lumMod val="50000"/>
                  </a:schemeClr>
                </a:solidFill>
              </a:rPr>
              <a:t>Profesora: María Rosana </a:t>
            </a:r>
            <a:r>
              <a:rPr lang="es-AR" sz="2400" dirty="0" err="1">
                <a:solidFill>
                  <a:schemeClr val="accent6">
                    <a:lumMod val="50000"/>
                  </a:schemeClr>
                </a:solidFill>
              </a:rPr>
              <a:t>Toranzo</a:t>
            </a:r>
            <a:endParaRPr lang="es-AR" sz="2400" dirty="0">
              <a:solidFill>
                <a:schemeClr val="accent6">
                  <a:lumMod val="50000"/>
                </a:schemeClr>
              </a:solidFill>
            </a:endParaRPr>
          </a:p>
        </p:txBody>
      </p:sp>
      <p:pic>
        <p:nvPicPr>
          <p:cNvPr id="4098" name="Picture 2" descr="Resultado de imagen para efectos de contra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89323">
            <a:off x="416420" y="318652"/>
            <a:ext cx="280831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491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404664"/>
            <a:ext cx="5904656" cy="2448272"/>
          </a:xfrm>
        </p:spPr>
        <p:txBody>
          <a:bodyPr/>
          <a:lstStyle/>
          <a:p>
            <a:r>
              <a:rPr lang="es-AR" dirty="0"/>
              <a:t>		</a:t>
            </a:r>
            <a:br>
              <a:rPr lang="es-AR" dirty="0"/>
            </a:br>
            <a:r>
              <a:rPr lang="es-AR" dirty="0"/>
              <a:t>PRINCIPIOS: </a:t>
            </a:r>
            <a:br>
              <a:rPr lang="es-AR" dirty="0"/>
            </a:br>
            <a:r>
              <a:rPr lang="es-AR" sz="2000" dirty="0"/>
              <a:t>A- De conservación (1066)</a:t>
            </a:r>
            <a:br>
              <a:rPr lang="es-AR" sz="2000" dirty="0"/>
            </a:br>
            <a:r>
              <a:rPr lang="es-AR" sz="2000" dirty="0"/>
              <a:t>B- De protección de la confianza (1067)</a:t>
            </a:r>
            <a:br>
              <a:rPr lang="es-AR" sz="2000" dirty="0"/>
            </a:br>
            <a:r>
              <a:rPr lang="es-AR" sz="2000" dirty="0"/>
              <a:t>C- De sentido; menos gravoso y equitativo a los intereses de ambas partes (1068)</a:t>
            </a:r>
            <a:br>
              <a:rPr lang="es-AR" sz="2000" dirty="0"/>
            </a:br>
            <a:endParaRPr lang="es-AR" sz="2000" dirty="0"/>
          </a:p>
        </p:txBody>
      </p:sp>
      <p:sp>
        <p:nvSpPr>
          <p:cNvPr id="3" name="2 Marcador de texto"/>
          <p:cNvSpPr>
            <a:spLocks noGrp="1"/>
          </p:cNvSpPr>
          <p:nvPr>
            <p:ph type="body" idx="1"/>
          </p:nvPr>
        </p:nvSpPr>
        <p:spPr>
          <a:xfrm>
            <a:off x="323528" y="2780928"/>
            <a:ext cx="8496944" cy="3960440"/>
          </a:xfrm>
          <a:ln>
            <a:solidFill>
              <a:schemeClr val="accent1"/>
            </a:solidFill>
          </a:ln>
        </p:spPr>
        <p:txBody>
          <a:bodyPr>
            <a:noAutofit/>
          </a:bodyPr>
          <a:lstStyle/>
          <a:p>
            <a:pPr marL="342900" indent="-342900" algn="l">
              <a:buFont typeface="Wingdings" panose="05000000000000000000" pitchFamily="2" charset="2"/>
              <a:buChar char="v"/>
            </a:pPr>
            <a:r>
              <a:rPr lang="es-AR" sz="1800" dirty="0">
                <a:solidFill>
                  <a:srgbClr val="000000"/>
                </a:solidFill>
                <a:latin typeface="Arial"/>
              </a:rPr>
              <a:t>Si hay duda sobre la eficacia del contrato, o de alguna de sus cláusulas, debe interpretarse en el </a:t>
            </a:r>
            <a:r>
              <a:rPr lang="es-AR" sz="1800" dirty="0">
                <a:solidFill>
                  <a:srgbClr val="FF0000"/>
                </a:solidFill>
                <a:latin typeface="Arial"/>
              </a:rPr>
              <a:t>sentido de darles efecto</a:t>
            </a:r>
            <a:r>
              <a:rPr lang="es-AR" sz="1800" dirty="0">
                <a:solidFill>
                  <a:srgbClr val="000000"/>
                </a:solidFill>
                <a:latin typeface="Arial"/>
              </a:rPr>
              <a:t>. Si esto resulta de varias interpretaciones posibles…con el alcance más adecuado </a:t>
            </a:r>
            <a:r>
              <a:rPr lang="es-AR" sz="1800" b="1" u="sng" dirty="0">
                <a:solidFill>
                  <a:srgbClr val="0070C0"/>
                </a:solidFill>
                <a:latin typeface="Arial"/>
              </a:rPr>
              <a:t>al objeto del contrato.</a:t>
            </a:r>
          </a:p>
          <a:p>
            <a:pPr marL="342900" indent="-342900" algn="l">
              <a:buFont typeface="Wingdings" panose="05000000000000000000" pitchFamily="2" charset="2"/>
              <a:buChar char="v"/>
            </a:pPr>
            <a:r>
              <a:rPr lang="es-AR" dirty="0">
                <a:solidFill>
                  <a:srgbClr val="000000"/>
                </a:solidFill>
                <a:latin typeface="Arial"/>
              </a:rPr>
              <a:t>La interpretación debe proteger la confianza y la lealtad que las partes se deben recíprocamente, </a:t>
            </a:r>
            <a:r>
              <a:rPr lang="es-AR" b="1" u="sng" dirty="0">
                <a:solidFill>
                  <a:srgbClr val="0070C0"/>
                </a:solidFill>
                <a:latin typeface="Arial"/>
              </a:rPr>
              <a:t>siendo inadmisible la contradicción con una conducta jurídicamente relevante, previa y propia del mismo sujeto.</a:t>
            </a:r>
          </a:p>
          <a:p>
            <a:pPr marL="342900" indent="-342900" algn="l">
              <a:buFont typeface="Wingdings" panose="05000000000000000000" pitchFamily="2" charset="2"/>
              <a:buChar char="v"/>
            </a:pPr>
            <a:r>
              <a:rPr lang="es-AR" dirty="0">
                <a:solidFill>
                  <a:srgbClr val="000000"/>
                </a:solidFill>
                <a:latin typeface="Arial"/>
              </a:rPr>
              <a:t>Expresiones oscuras. Cuando persisten las dudas, si el contrato es </a:t>
            </a:r>
            <a:r>
              <a:rPr lang="es-AR" b="1" u="sng" dirty="0">
                <a:solidFill>
                  <a:srgbClr val="7030A0"/>
                </a:solidFill>
                <a:latin typeface="Arial"/>
              </a:rPr>
              <a:t>a título gratuito se debe interpretar en el sentido menos gravoso </a:t>
            </a:r>
            <a:r>
              <a:rPr lang="es-AR" dirty="0">
                <a:solidFill>
                  <a:srgbClr val="7030A0"/>
                </a:solidFill>
                <a:latin typeface="Arial"/>
              </a:rPr>
              <a:t>para el obligado </a:t>
            </a:r>
            <a:r>
              <a:rPr lang="es-AR" dirty="0">
                <a:solidFill>
                  <a:srgbClr val="000000"/>
                </a:solidFill>
                <a:latin typeface="Arial"/>
              </a:rPr>
              <a:t>y, si es </a:t>
            </a:r>
            <a:r>
              <a:rPr lang="es-AR" b="1" u="sng" dirty="0">
                <a:solidFill>
                  <a:srgbClr val="FF0000"/>
                </a:solidFill>
                <a:latin typeface="Arial"/>
              </a:rPr>
              <a:t>a título oneroso, en el sentido que produzca un ajuste equitativo de los intereses de las partes</a:t>
            </a:r>
            <a:r>
              <a:rPr lang="es-AR" dirty="0">
                <a:solidFill>
                  <a:srgbClr val="000000"/>
                </a:solidFill>
                <a:latin typeface="Arial"/>
              </a:rPr>
              <a:t>.</a:t>
            </a:r>
            <a:br>
              <a:rPr lang="es-AR" dirty="0"/>
            </a:br>
            <a:endParaRPr lang="es-AR" dirty="0"/>
          </a:p>
        </p:txBody>
      </p:sp>
    </p:spTree>
    <p:extLst>
      <p:ext uri="{BB962C8B-B14F-4D97-AF65-F5344CB8AC3E}">
        <p14:creationId xmlns:p14="http://schemas.microsoft.com/office/powerpoint/2010/main" val="4083636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99247" y="2248348"/>
            <a:ext cx="7993327" cy="4370496"/>
          </a:xfrm>
        </p:spPr>
        <p:txBody>
          <a:bodyPr>
            <a:normAutofit/>
          </a:bodyPr>
          <a:lstStyle/>
          <a:p>
            <a:r>
              <a:rPr lang="es-AR" sz="4400" dirty="0"/>
              <a:t>  Teoría de la imprevisión</a:t>
            </a:r>
          </a:p>
        </p:txBody>
      </p:sp>
      <p:sp>
        <p:nvSpPr>
          <p:cNvPr id="3" name="2 Título"/>
          <p:cNvSpPr>
            <a:spLocks noGrp="1"/>
          </p:cNvSpPr>
          <p:nvPr>
            <p:ph type="title"/>
          </p:nvPr>
        </p:nvSpPr>
        <p:spPr>
          <a:xfrm>
            <a:off x="-1260648" y="493989"/>
            <a:ext cx="7756263" cy="1054250"/>
          </a:xfrm>
        </p:spPr>
        <p:txBody>
          <a:bodyPr/>
          <a:lstStyle/>
          <a:p>
            <a:r>
              <a:rPr lang="es-AR" dirty="0"/>
              <a:t>Art. 1091</a:t>
            </a:r>
          </a:p>
        </p:txBody>
      </p:sp>
      <p:sp>
        <p:nvSpPr>
          <p:cNvPr id="4" name="3 Rectángulo"/>
          <p:cNvSpPr/>
          <p:nvPr/>
        </p:nvSpPr>
        <p:spPr>
          <a:xfrm>
            <a:off x="699686" y="3140968"/>
            <a:ext cx="7992888" cy="3477875"/>
          </a:xfrm>
          <a:prstGeom prst="rect">
            <a:avLst/>
          </a:prstGeom>
        </p:spPr>
        <p:txBody>
          <a:bodyPr wrap="square">
            <a:spAutoFit/>
          </a:bodyPr>
          <a:lstStyle/>
          <a:p>
            <a:pPr algn="just">
              <a:spcAft>
                <a:spcPts val="0"/>
              </a:spcAft>
            </a:pPr>
            <a:r>
              <a:rPr lang="es-AR" sz="2000" dirty="0">
                <a:latin typeface="Times New Roman"/>
                <a:ea typeface="Times New Roman"/>
              </a:rPr>
              <a:t>Imprevisión. Si en un contrato conmutativo de ejecución diferida o permanente, la prestación a cargo de una de las partes se torna excesivamente onerosa, por una alteración extraordinaria de las circunstancias existentes al tiempo de su celebración, sobrevenida por causas ajenas a las partes y al riesgo asumido por la que es afectada, ésta tiene derecho a plantear extrajudicialmente, o pedir ante un juez, por acción o como excepción, la resolución total o parcial del contrato, o su adecuación. Igual regla se aplica al tercero a quien le han sido conferidos derechos, o asignadas obligaciones, resultantes del contrato; y al contrato aleatorio si la prestación se torna excesivamente onerosa por causas extrañas a su alea propia.</a:t>
            </a:r>
            <a:endParaRPr lang="es-AR" sz="2000" dirty="0">
              <a:effectLst/>
              <a:latin typeface="Consolas"/>
              <a:ea typeface="Times New Roman"/>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0"/>
            <a:ext cx="3125269"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630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SUSPENSION DE CUMPLIMIENTO</a:t>
            </a:r>
          </a:p>
        </p:txBody>
      </p:sp>
      <p:sp>
        <p:nvSpPr>
          <p:cNvPr id="3" name="2 Marcador de texto"/>
          <p:cNvSpPr>
            <a:spLocks noGrp="1"/>
          </p:cNvSpPr>
          <p:nvPr>
            <p:ph type="body" idx="1"/>
          </p:nvPr>
        </p:nvSpPr>
        <p:spPr>
          <a:xfrm>
            <a:off x="699248" y="3767316"/>
            <a:ext cx="7734747" cy="2974052"/>
          </a:xfrm>
        </p:spPr>
        <p:txBody>
          <a:bodyPr>
            <a:normAutofit/>
          </a:bodyPr>
          <a:lstStyle/>
          <a:p>
            <a:r>
              <a:rPr lang="es-AR" dirty="0"/>
              <a:t>En contratos BILATERALES SI HAY OBLIGACIONES simultaneas, UNA PUEDE SUSPENDER EL CUMPLIIENTO DE LA PRESTACION hasta que la otra parte CUMPLA u OFREZCA CUMPLIR.</a:t>
            </a:r>
          </a:p>
          <a:p>
            <a:r>
              <a:rPr lang="es-AR" dirty="0"/>
              <a:t>La suspensión se puede interponer como Acción o Excepción, si la prestación es a favor de varios interesados puede suspenderse la parte debida a cada uno hasta la ejecución completa de </a:t>
            </a:r>
            <a:r>
              <a:rPr lang="es-AR"/>
              <a:t>la contraprestación (1031CCC).</a:t>
            </a:r>
            <a:endParaRPr lang="es-AR" dirty="0"/>
          </a:p>
          <a:p>
            <a:endParaRPr lang="es-AR" dirty="0"/>
          </a:p>
        </p:txBody>
      </p:sp>
    </p:spTree>
    <p:extLst>
      <p:ext uri="{BB962C8B-B14F-4D97-AF65-F5344CB8AC3E}">
        <p14:creationId xmlns:p14="http://schemas.microsoft.com/office/powerpoint/2010/main" val="3059075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TUTELA PREVENTIVA</a:t>
            </a:r>
          </a:p>
        </p:txBody>
      </p:sp>
      <p:sp>
        <p:nvSpPr>
          <p:cNvPr id="3" name="2 Rectángulo"/>
          <p:cNvSpPr/>
          <p:nvPr/>
        </p:nvSpPr>
        <p:spPr>
          <a:xfrm>
            <a:off x="899592" y="2276872"/>
            <a:ext cx="7848872" cy="4320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a:t>Una parte puede suspender su propio cumplimiento si sus derechos sufren GRAVE AMENAZA DE DAÑO porque la otra parte sufre un MENOSCABO significativo en su capacidad de cumplimiento o en su solvencia.</a:t>
            </a:r>
          </a:p>
          <a:p>
            <a:pPr algn="ctr"/>
            <a:r>
              <a:rPr lang="es-AR" sz="2400" dirty="0"/>
              <a:t>La suspensión queda sin efecto cuando la otra parte cumple o da seguridades de cumplimiento </a:t>
            </a:r>
          </a:p>
          <a:p>
            <a:pPr algn="ctr"/>
            <a:r>
              <a:rPr lang="es-AR" sz="2400" dirty="0"/>
              <a:t>(art 1032).</a:t>
            </a:r>
          </a:p>
        </p:txBody>
      </p:sp>
    </p:spTree>
    <p:extLst>
      <p:ext uri="{BB962C8B-B14F-4D97-AF65-F5344CB8AC3E}">
        <p14:creationId xmlns:p14="http://schemas.microsoft.com/office/powerpoint/2010/main" val="4228334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99592" y="2564904"/>
            <a:ext cx="7745505" cy="3877815"/>
          </a:xfrm>
        </p:spPr>
        <p:txBody>
          <a:bodyPr/>
          <a:lstStyle/>
          <a:p>
            <a:r>
              <a:rPr lang="es-AR" sz="3200" dirty="0"/>
              <a:t>Recisión Bilateral: solo afecta a las partes.</a:t>
            </a:r>
          </a:p>
          <a:p>
            <a:endParaRPr lang="es-AR" sz="3200" dirty="0"/>
          </a:p>
          <a:p>
            <a:r>
              <a:rPr lang="es-AR" sz="3200" dirty="0"/>
              <a:t>Recisión Unilateral, Revocación, Resolución cuando se le atribuya esa facultad.</a:t>
            </a:r>
          </a:p>
          <a:p>
            <a:endParaRPr lang="es-AR" dirty="0"/>
          </a:p>
        </p:txBody>
      </p:sp>
      <p:sp>
        <p:nvSpPr>
          <p:cNvPr id="3" name="2 Título"/>
          <p:cNvSpPr>
            <a:spLocks noGrp="1"/>
          </p:cNvSpPr>
          <p:nvPr>
            <p:ph type="title"/>
          </p:nvPr>
        </p:nvSpPr>
        <p:spPr>
          <a:xfrm>
            <a:off x="323528" y="548680"/>
            <a:ext cx="7756263" cy="1054250"/>
          </a:xfrm>
        </p:spPr>
        <p:txBody>
          <a:bodyPr/>
          <a:lstStyle/>
          <a:p>
            <a:r>
              <a:rPr lang="es-AR" sz="4000" dirty="0"/>
              <a:t>Extinción /Modificación y adecuación de los contratos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2239677"/>
            <a:ext cx="1296144" cy="1370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3" y="5428325"/>
            <a:ext cx="3528392" cy="142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428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AR" dirty="0"/>
              <a:t>Acuerdo de voluntades por el cual el contrato queda sin efecto (distracto ).</a:t>
            </a:r>
          </a:p>
          <a:p>
            <a:pPr marL="0" indent="0">
              <a:buNone/>
            </a:pPr>
            <a:endParaRPr lang="es-AR" dirty="0"/>
          </a:p>
          <a:p>
            <a:r>
              <a:rPr lang="es-AR" dirty="0"/>
              <a:t>Por acuerdo de partes puede pactarse que tenga (o no) efecto retroactivo.</a:t>
            </a:r>
          </a:p>
          <a:p>
            <a:pPr marL="0" indent="0">
              <a:buNone/>
            </a:pPr>
            <a:endParaRPr lang="es-AR" dirty="0"/>
          </a:p>
          <a:p>
            <a:r>
              <a:rPr lang="es-AR" dirty="0"/>
              <a:t>La </a:t>
            </a:r>
            <a:r>
              <a:rPr lang="es-AR" b="1" u="sng" dirty="0"/>
              <a:t>rescisión unilateral </a:t>
            </a:r>
            <a:r>
              <a:rPr lang="es-AR" dirty="0"/>
              <a:t>neutraliza los efectos del contrato </a:t>
            </a:r>
            <a:r>
              <a:rPr lang="es-AR" b="1" u="sng" dirty="0"/>
              <a:t>hacia adelante</a:t>
            </a:r>
            <a:r>
              <a:rPr lang="es-AR" dirty="0"/>
              <a:t>, a partir del momento en que se ha manifestado. (1079 </a:t>
            </a:r>
            <a:r>
              <a:rPr lang="es-AR" dirty="0" err="1"/>
              <a:t>inc</a:t>
            </a:r>
            <a:r>
              <a:rPr lang="es-AR" dirty="0"/>
              <a:t> a)</a:t>
            </a:r>
          </a:p>
          <a:p>
            <a:endParaRPr lang="es-AR" dirty="0"/>
          </a:p>
        </p:txBody>
      </p:sp>
      <p:sp>
        <p:nvSpPr>
          <p:cNvPr id="3" name="2 Título"/>
          <p:cNvSpPr>
            <a:spLocks noGrp="1"/>
          </p:cNvSpPr>
          <p:nvPr>
            <p:ph type="title"/>
          </p:nvPr>
        </p:nvSpPr>
        <p:spPr/>
        <p:txBody>
          <a:bodyPr/>
          <a:lstStyle/>
          <a:p>
            <a:r>
              <a:rPr lang="es-AR" dirty="0"/>
              <a:t>Rescisión</a:t>
            </a:r>
          </a:p>
        </p:txBody>
      </p:sp>
    </p:spTree>
    <p:extLst>
      <p:ext uri="{BB962C8B-B14F-4D97-AF65-F5344CB8AC3E}">
        <p14:creationId xmlns:p14="http://schemas.microsoft.com/office/powerpoint/2010/main" val="2399059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Resolución</a:t>
            </a:r>
          </a:p>
        </p:txBody>
      </p:sp>
      <p:sp>
        <p:nvSpPr>
          <p:cNvPr id="4" name="3 Rectángulo"/>
          <p:cNvSpPr/>
          <p:nvPr/>
        </p:nvSpPr>
        <p:spPr>
          <a:xfrm>
            <a:off x="91511" y="2060848"/>
            <a:ext cx="9305026" cy="6001643"/>
          </a:xfrm>
          <a:prstGeom prst="rect">
            <a:avLst/>
          </a:prstGeom>
        </p:spPr>
        <p:txBody>
          <a:bodyPr wrap="square">
            <a:spAutoFit/>
          </a:bodyPr>
          <a:lstStyle/>
          <a:p>
            <a:endParaRPr lang="es-AR" dirty="0"/>
          </a:p>
          <a:p>
            <a:pPr algn="ctr"/>
            <a:r>
              <a:rPr lang="es-AR" sz="2000" b="1" dirty="0">
                <a:solidFill>
                  <a:schemeClr val="accent1">
                    <a:lumMod val="50000"/>
                  </a:schemeClr>
                </a:solidFill>
              </a:rPr>
              <a:t>Supone la extinción del contrato por un hecho posterior a su celebración que puede ser Extraño o no a la voluntad de las partes.</a:t>
            </a:r>
          </a:p>
          <a:p>
            <a:pPr algn="ctr"/>
            <a:endParaRPr lang="es-AR" sz="2000" b="1" dirty="0">
              <a:solidFill>
                <a:schemeClr val="accent1">
                  <a:lumMod val="50000"/>
                </a:schemeClr>
              </a:solidFill>
            </a:endParaRPr>
          </a:p>
          <a:p>
            <a:pPr marL="285750" indent="-285750">
              <a:lnSpc>
                <a:spcPct val="150000"/>
              </a:lnSpc>
              <a:buFont typeface="Wingdings" panose="05000000000000000000" pitchFamily="2" charset="2"/>
              <a:buChar char="Ø"/>
            </a:pPr>
            <a:r>
              <a:rPr lang="es-AR" sz="2000" dirty="0">
                <a:solidFill>
                  <a:schemeClr val="accent1">
                    <a:lumMod val="50000"/>
                  </a:schemeClr>
                </a:solidFill>
              </a:rPr>
              <a:t>Deja sin efecto el contrato retroactivamente, hace volver las cosas a su estado anterior a la celebración del contrato.</a:t>
            </a:r>
          </a:p>
          <a:p>
            <a:pPr marL="285750" indent="-285750">
              <a:lnSpc>
                <a:spcPct val="150000"/>
              </a:lnSpc>
              <a:buFont typeface="Wingdings" panose="05000000000000000000" pitchFamily="2" charset="2"/>
              <a:buChar char="Ø"/>
            </a:pPr>
            <a:r>
              <a:rPr lang="es-AR" sz="2000" b="1" u="sng" dirty="0">
                <a:solidFill>
                  <a:schemeClr val="accent1">
                    <a:lumMod val="50000"/>
                  </a:schemeClr>
                </a:solidFill>
              </a:rPr>
              <a:t>NO AFECTA el derecho adquirido </a:t>
            </a:r>
            <a:r>
              <a:rPr lang="es-AR" sz="2000" dirty="0">
                <a:solidFill>
                  <a:schemeClr val="accent1">
                    <a:lumMod val="50000"/>
                  </a:schemeClr>
                </a:solidFill>
              </a:rPr>
              <a:t>a título oneroso por </a:t>
            </a:r>
            <a:r>
              <a:rPr lang="es-AR" sz="2000" b="1" i="1" dirty="0">
                <a:solidFill>
                  <a:schemeClr val="accent1">
                    <a:lumMod val="50000"/>
                  </a:schemeClr>
                </a:solidFill>
              </a:rPr>
              <a:t>terceros de buena fe</a:t>
            </a:r>
            <a:r>
              <a:rPr lang="es-AR" sz="2000" dirty="0">
                <a:solidFill>
                  <a:schemeClr val="accent1">
                    <a:lumMod val="50000"/>
                  </a:schemeClr>
                </a:solidFill>
              </a:rPr>
              <a:t>.</a:t>
            </a:r>
          </a:p>
          <a:p>
            <a:pPr marL="285750" indent="-285750">
              <a:lnSpc>
                <a:spcPct val="150000"/>
              </a:lnSpc>
              <a:buFont typeface="Wingdings" panose="05000000000000000000" pitchFamily="2" charset="2"/>
              <a:buChar char="Ø"/>
            </a:pPr>
            <a:r>
              <a:rPr lang="es-AR" sz="2000" dirty="0">
                <a:solidFill>
                  <a:schemeClr val="accent1">
                    <a:lumMod val="50000"/>
                  </a:schemeClr>
                </a:solidFill>
              </a:rPr>
              <a:t>Puede operar </a:t>
            </a:r>
            <a:r>
              <a:rPr lang="es-AR" sz="2000" i="1" dirty="0">
                <a:solidFill>
                  <a:schemeClr val="accent1">
                    <a:lumMod val="50000"/>
                  </a:schemeClr>
                </a:solidFill>
              </a:rPr>
              <a:t>ipso iure / </a:t>
            </a:r>
            <a:r>
              <a:rPr lang="es-AR" sz="2000" dirty="0">
                <a:solidFill>
                  <a:schemeClr val="accent1">
                    <a:lumMod val="50000"/>
                  </a:schemeClr>
                </a:solidFill>
              </a:rPr>
              <a:t>o  requerir manifestación de voluntad de las partes.</a:t>
            </a:r>
          </a:p>
          <a:p>
            <a:pPr marL="285750" indent="-285750">
              <a:lnSpc>
                <a:spcPct val="150000"/>
              </a:lnSpc>
              <a:buFont typeface="Wingdings" panose="05000000000000000000" pitchFamily="2" charset="2"/>
              <a:buChar char="Ø"/>
            </a:pPr>
            <a:r>
              <a:rPr lang="es-AR" sz="2000" dirty="0">
                <a:solidFill>
                  <a:schemeClr val="accent1">
                    <a:lumMod val="50000"/>
                  </a:schemeClr>
                </a:solidFill>
              </a:rPr>
              <a:t>En los contratos de consumo autoriza al consumidor resolver ante el incumplimiento del </a:t>
            </a:r>
            <a:r>
              <a:rPr lang="es-AR" sz="2000" dirty="0" err="1">
                <a:solidFill>
                  <a:schemeClr val="accent1">
                    <a:lumMod val="50000"/>
                  </a:schemeClr>
                </a:solidFill>
              </a:rPr>
              <a:t>co</a:t>
            </a:r>
            <a:r>
              <a:rPr lang="es-AR" sz="2000" dirty="0">
                <a:solidFill>
                  <a:schemeClr val="accent1">
                    <a:lumMod val="50000"/>
                  </a:schemeClr>
                </a:solidFill>
              </a:rPr>
              <a:t>-contratante y demandar daños y perjuicios.</a:t>
            </a:r>
          </a:p>
          <a:p>
            <a:endParaRPr lang="es-AR" dirty="0"/>
          </a:p>
          <a:p>
            <a:endParaRPr lang="es-AR" dirty="0"/>
          </a:p>
          <a:p>
            <a:endParaRPr lang="es-AR" dirty="0"/>
          </a:p>
          <a:p>
            <a:endParaRPr lang="es-AR" dirty="0"/>
          </a:p>
          <a:p>
            <a:endParaRPr lang="es-AR" dirty="0"/>
          </a:p>
          <a:p>
            <a:endParaRPr lang="es-AR" dirty="0"/>
          </a:p>
          <a:p>
            <a:endParaRPr lang="es-AR" dirty="0"/>
          </a:p>
        </p:txBody>
      </p:sp>
    </p:spTree>
    <p:extLst>
      <p:ext uri="{BB962C8B-B14F-4D97-AF65-F5344CB8AC3E}">
        <p14:creationId xmlns:p14="http://schemas.microsoft.com/office/powerpoint/2010/main" val="1998913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AR" dirty="0"/>
              <a:t>Acto de voluntad por el que </a:t>
            </a:r>
            <a:r>
              <a:rPr lang="es-AR" b="1" i="1" u="sng" dirty="0"/>
              <a:t>se deja sin efecto una liberalidad.</a:t>
            </a:r>
          </a:p>
          <a:p>
            <a:endParaRPr lang="es-AR" dirty="0"/>
          </a:p>
          <a:p>
            <a:r>
              <a:rPr lang="es-AR" dirty="0"/>
              <a:t>Deja sin efecto el contrato RETROACTIVAMENTE.</a:t>
            </a:r>
          </a:p>
          <a:p>
            <a:endParaRPr lang="es-AR" dirty="0"/>
          </a:p>
          <a:p>
            <a:r>
              <a:rPr lang="es-AR" dirty="0"/>
              <a:t>Casos de Revocación de Donación por ingratitud, revocación en un testamento.</a:t>
            </a:r>
          </a:p>
          <a:p>
            <a:pPr marL="0" indent="0">
              <a:buNone/>
            </a:pPr>
            <a:endParaRPr lang="es-AR" dirty="0"/>
          </a:p>
          <a:p>
            <a:r>
              <a:rPr lang="es-AR" dirty="0"/>
              <a:t>Requiere una causa que lo justifique.</a:t>
            </a:r>
          </a:p>
          <a:p>
            <a:endParaRPr lang="es-AR" dirty="0"/>
          </a:p>
        </p:txBody>
      </p:sp>
      <p:sp>
        <p:nvSpPr>
          <p:cNvPr id="3" name="2 Título"/>
          <p:cNvSpPr>
            <a:spLocks noGrp="1"/>
          </p:cNvSpPr>
          <p:nvPr>
            <p:ph type="title"/>
          </p:nvPr>
        </p:nvSpPr>
        <p:spPr/>
        <p:txBody>
          <a:bodyPr/>
          <a:lstStyle/>
          <a:p>
            <a:r>
              <a:rPr lang="es-AR" dirty="0"/>
              <a:t>REVOCACION</a:t>
            </a:r>
          </a:p>
        </p:txBody>
      </p:sp>
    </p:spTree>
    <p:extLst>
      <p:ext uri="{BB962C8B-B14F-4D97-AF65-F5344CB8AC3E}">
        <p14:creationId xmlns:p14="http://schemas.microsoft.com/office/powerpoint/2010/main" val="2691248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48680"/>
            <a:ext cx="9126814" cy="1623004"/>
          </a:xfrm>
        </p:spPr>
        <p:txBody>
          <a:bodyPr/>
          <a:lstStyle/>
          <a:p>
            <a:pPr lvl="0">
              <a:spcBef>
                <a:spcPts val="0"/>
              </a:spcBef>
            </a:pPr>
            <a:r>
              <a:rPr lang="es-AR" sz="1800" dirty="0">
                <a:solidFill>
                  <a:prstClr val="black"/>
                </a:solidFill>
                <a:ea typeface="+mn-ea"/>
                <a:cs typeface="+mn-cs"/>
              </a:rPr>
              <a:t>ARTICULO 1078</a:t>
            </a:r>
            <a:r>
              <a:rPr lang="es-AR" sz="2400" dirty="0">
                <a:solidFill>
                  <a:prstClr val="black"/>
                </a:solidFill>
                <a:ea typeface="+mn-ea"/>
                <a:cs typeface="+mn-cs"/>
              </a:rPr>
              <a:t>.- </a:t>
            </a:r>
            <a:br>
              <a:rPr lang="es-AR" sz="2400" dirty="0">
                <a:solidFill>
                  <a:prstClr val="black"/>
                </a:solidFill>
                <a:ea typeface="+mn-ea"/>
                <a:cs typeface="+mn-cs"/>
              </a:rPr>
            </a:br>
            <a:r>
              <a:rPr lang="es-AR" sz="2400" dirty="0">
                <a:solidFill>
                  <a:prstClr val="black"/>
                </a:solidFill>
                <a:ea typeface="+mn-ea"/>
                <a:cs typeface="+mn-cs"/>
              </a:rPr>
              <a:t>Excepto disposición legal o convencional en contrario, se aplican a  </a:t>
            </a:r>
            <a:r>
              <a:rPr lang="es-AR" sz="2400" b="1" u="sng" dirty="0">
                <a:solidFill>
                  <a:prstClr val="black"/>
                </a:solidFill>
                <a:ea typeface="+mn-ea"/>
                <a:cs typeface="+mn-cs"/>
              </a:rPr>
              <a:t>Rescisión unilateral, Revocación y a Resolución </a:t>
            </a:r>
            <a:br>
              <a:rPr lang="es-AR" sz="2400" b="1" u="sng" dirty="0">
                <a:solidFill>
                  <a:prstClr val="black"/>
                </a:solidFill>
                <a:ea typeface="+mn-ea"/>
                <a:cs typeface="+mn-cs"/>
              </a:rPr>
            </a:br>
            <a:r>
              <a:rPr lang="es-AR" sz="2400" dirty="0">
                <a:solidFill>
                  <a:prstClr val="black"/>
                </a:solidFill>
                <a:ea typeface="+mn-ea"/>
                <a:cs typeface="+mn-cs"/>
              </a:rPr>
              <a:t>las siguientes reglas generales:</a:t>
            </a:r>
            <a:br>
              <a:rPr lang="es-AR" sz="2400" dirty="0">
                <a:solidFill>
                  <a:prstClr val="black"/>
                </a:solidFill>
                <a:ea typeface="+mn-ea"/>
                <a:cs typeface="+mn-cs"/>
              </a:rPr>
            </a:br>
            <a:endParaRPr lang="es-AR" sz="6600" dirty="0"/>
          </a:p>
        </p:txBody>
      </p:sp>
      <p:sp>
        <p:nvSpPr>
          <p:cNvPr id="3" name="2 Rectángulo"/>
          <p:cNvSpPr/>
          <p:nvPr/>
        </p:nvSpPr>
        <p:spPr>
          <a:xfrm>
            <a:off x="0" y="2420889"/>
            <a:ext cx="8964488" cy="3785652"/>
          </a:xfrm>
          <a:prstGeom prst="rect">
            <a:avLst/>
          </a:prstGeom>
        </p:spPr>
        <p:txBody>
          <a:bodyPr wrap="square">
            <a:spAutoFit/>
          </a:bodyPr>
          <a:lstStyle/>
          <a:p>
            <a:r>
              <a:rPr lang="es-AR" sz="2000" dirty="0"/>
              <a:t>a) el derecho se ejerce mediante </a:t>
            </a:r>
            <a:r>
              <a:rPr lang="es-AR" sz="2000" b="1" u="sng" dirty="0"/>
              <a:t>comunicación a la otra parte</a:t>
            </a:r>
            <a:r>
              <a:rPr lang="es-AR" sz="2000" dirty="0"/>
              <a:t>. La comunicación debe ser dirigida por todos los sujetos que integran una parte contra todos los sujetos que integran la otra;</a:t>
            </a:r>
          </a:p>
          <a:p>
            <a:endParaRPr lang="es-AR" sz="2000" dirty="0"/>
          </a:p>
          <a:p>
            <a:r>
              <a:rPr lang="es-AR" sz="2000" dirty="0"/>
              <a:t>b) la extinción del contrato </a:t>
            </a:r>
            <a:r>
              <a:rPr lang="es-AR" sz="2000" b="1" u="sng" dirty="0"/>
              <a:t>puede declararse extrajudicialmente o demandarse ante un juez.</a:t>
            </a:r>
            <a:r>
              <a:rPr lang="es-AR" sz="2000" dirty="0"/>
              <a:t> La demanda puede iniciarse aunque no se haya cursado el requerimiento previo que pudo corresponder; en tal situación se aplica el inciso f);</a:t>
            </a:r>
          </a:p>
          <a:p>
            <a:endParaRPr lang="es-AR" sz="2000" dirty="0"/>
          </a:p>
          <a:p>
            <a:r>
              <a:rPr lang="es-AR" sz="2000" dirty="0"/>
              <a:t>c) </a:t>
            </a:r>
            <a:r>
              <a:rPr lang="es-AR" sz="2000" b="1" u="sng" dirty="0"/>
              <a:t>la otra parte puede oponerse a la extinción si, al tiempo de la declaración, el declarante no ha cumplido,</a:t>
            </a:r>
            <a:r>
              <a:rPr lang="es-AR" sz="2000" dirty="0"/>
              <a:t> o no está en situación de cumplir, la prestación que debía realizar para poder ejercer la facultad de extinguir el contrato;</a:t>
            </a:r>
          </a:p>
        </p:txBody>
      </p:sp>
    </p:spTree>
    <p:extLst>
      <p:ext uri="{BB962C8B-B14F-4D97-AF65-F5344CB8AC3E}">
        <p14:creationId xmlns:p14="http://schemas.microsoft.com/office/powerpoint/2010/main" val="3849278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545" y="2204864"/>
            <a:ext cx="9036496" cy="646331"/>
          </a:xfrm>
          <a:prstGeom prst="rect">
            <a:avLst/>
          </a:prstGeom>
        </p:spPr>
        <p:txBody>
          <a:bodyPr wrap="square">
            <a:spAutoFit/>
          </a:bodyPr>
          <a:lstStyle/>
          <a:p>
            <a:endParaRPr lang="es-AR" dirty="0"/>
          </a:p>
          <a:p>
            <a:endParaRPr lang="es-AR" dirty="0"/>
          </a:p>
        </p:txBody>
      </p:sp>
      <p:sp>
        <p:nvSpPr>
          <p:cNvPr id="3" name="2 Rectángulo"/>
          <p:cNvSpPr/>
          <p:nvPr/>
        </p:nvSpPr>
        <p:spPr>
          <a:xfrm>
            <a:off x="84500" y="620688"/>
            <a:ext cx="9002541" cy="5355312"/>
          </a:xfrm>
          <a:prstGeom prst="rect">
            <a:avLst/>
          </a:prstGeom>
        </p:spPr>
        <p:txBody>
          <a:bodyPr wrap="square">
            <a:spAutoFit/>
          </a:bodyPr>
          <a:lstStyle/>
          <a:p>
            <a:pPr algn="just"/>
            <a:r>
              <a:rPr lang="es-AR" dirty="0"/>
              <a:t>d) la extinción del contrato </a:t>
            </a:r>
            <a:r>
              <a:rPr lang="es-AR" b="1" u="sng" dirty="0"/>
              <a:t>no queda afectada por la imposibilidad </a:t>
            </a:r>
            <a:r>
              <a:rPr lang="es-AR" dirty="0"/>
              <a:t>de restituir que tenga la parte que no la declaró;</a:t>
            </a:r>
          </a:p>
          <a:p>
            <a:endParaRPr lang="es-AR" dirty="0"/>
          </a:p>
          <a:p>
            <a:pPr algn="just"/>
            <a:r>
              <a:rPr lang="es-AR" dirty="0">
                <a:solidFill>
                  <a:srgbClr val="FF0000"/>
                </a:solidFill>
              </a:rPr>
              <a:t>e) la parte que tiene derecho a extinguir el contrato </a:t>
            </a:r>
            <a:r>
              <a:rPr lang="es-AR" b="1" u="sng" dirty="0">
                <a:solidFill>
                  <a:srgbClr val="FF0000"/>
                </a:solidFill>
              </a:rPr>
              <a:t>puede optar por requerir su cumplimiento y la reparación de daños</a:t>
            </a:r>
            <a:r>
              <a:rPr lang="es-AR" dirty="0">
                <a:solidFill>
                  <a:srgbClr val="FF0000"/>
                </a:solidFill>
              </a:rPr>
              <a:t>. Esta demanda no impide deducir ulteriormente una pretensión extintiva;</a:t>
            </a:r>
          </a:p>
          <a:p>
            <a:endParaRPr lang="es-AR" dirty="0">
              <a:solidFill>
                <a:srgbClr val="FF0000"/>
              </a:solidFill>
            </a:endParaRPr>
          </a:p>
          <a:p>
            <a:pPr algn="just"/>
            <a:r>
              <a:rPr lang="es-AR" dirty="0">
                <a:solidFill>
                  <a:srgbClr val="FF0000"/>
                </a:solidFill>
              </a:rPr>
              <a:t>f) </a:t>
            </a:r>
            <a:r>
              <a:rPr lang="es-AR" b="1" u="sng" dirty="0">
                <a:solidFill>
                  <a:srgbClr val="FF0000"/>
                </a:solidFill>
              </a:rPr>
              <a:t>la comunicación de la declaración extintiva del contrato produce su extinción de pleno derecho</a:t>
            </a:r>
            <a:r>
              <a:rPr lang="es-AR" dirty="0">
                <a:solidFill>
                  <a:srgbClr val="FF0000"/>
                </a:solidFill>
              </a:rPr>
              <a:t>, y posteriormente no puede exigirse el cumplimiento ni subsiste el derecho de cumplir. Pero, en los casos en que es menester un requerimiento previo, si se promueve la demanda por extinción sin haber intimado, </a:t>
            </a:r>
            <a:r>
              <a:rPr lang="es-AR" b="1" u="sng" dirty="0">
                <a:solidFill>
                  <a:srgbClr val="FF0000"/>
                </a:solidFill>
              </a:rPr>
              <a:t>el demandado tiene derecho de cumplir hasta el vencimiento del plazo de emplazamiento;</a:t>
            </a:r>
          </a:p>
          <a:p>
            <a:endParaRPr lang="es-AR" b="1" u="sng" dirty="0">
              <a:solidFill>
                <a:srgbClr val="FF0000"/>
              </a:solidFill>
            </a:endParaRPr>
          </a:p>
          <a:p>
            <a:pPr algn="just"/>
            <a:r>
              <a:rPr lang="es-AR" dirty="0"/>
              <a:t>g) la demanda ante un tribunal por extinción del contrato impide deducir ulteriormente una pretensión de cumplimiento;</a:t>
            </a:r>
          </a:p>
          <a:p>
            <a:endParaRPr lang="es-AR" dirty="0"/>
          </a:p>
          <a:p>
            <a:pPr algn="just"/>
            <a:r>
              <a:rPr lang="es-AR" dirty="0"/>
              <a:t>h) la extinción del contrato </a:t>
            </a:r>
            <a:r>
              <a:rPr lang="es-AR" b="1" u="sng" dirty="0"/>
              <a:t>deja subsistentes </a:t>
            </a:r>
            <a:r>
              <a:rPr lang="es-AR" b="1" dirty="0"/>
              <a:t>las estipulaciones referidas a las restituciones, a la reparación de daños, a la solución de las controversias y a cualquiera otra que regule los derechos y obligaciones de las partes tras la extinción.</a:t>
            </a:r>
          </a:p>
        </p:txBody>
      </p:sp>
    </p:spTree>
    <p:extLst>
      <p:ext uri="{BB962C8B-B14F-4D97-AF65-F5344CB8AC3E}">
        <p14:creationId xmlns:p14="http://schemas.microsoft.com/office/powerpoint/2010/main" val="2429834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9" y="401114"/>
            <a:ext cx="849694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713" y="4005064"/>
            <a:ext cx="3749675"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65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AR" dirty="0">
                <a:solidFill>
                  <a:srgbClr val="000000"/>
                </a:solidFill>
                <a:latin typeface="Arial"/>
              </a:rPr>
              <a:t> </a:t>
            </a:r>
            <a:r>
              <a:rPr lang="es-AR" dirty="0">
                <a:solidFill>
                  <a:schemeClr val="tx2">
                    <a:lumMod val="60000"/>
                    <a:lumOff val="40000"/>
                  </a:schemeClr>
                </a:solidFill>
                <a:latin typeface="Arial"/>
              </a:rPr>
              <a:t>Las partes deben restituirse, en la medida que corresponda, lo que han recibido en razón del contrato, o su valor, conforme a las reglas de las obligaciones de dar para restituir.</a:t>
            </a:r>
          </a:p>
          <a:p>
            <a:pPr marL="0" indent="0" algn="just">
              <a:buNone/>
            </a:pPr>
            <a:endParaRPr lang="es-AR" dirty="0">
              <a:solidFill>
                <a:srgbClr val="000000"/>
              </a:solidFill>
              <a:latin typeface="Arial"/>
            </a:endParaRPr>
          </a:p>
          <a:p>
            <a:pPr marL="0" indent="0" algn="just">
              <a:buNone/>
            </a:pPr>
            <a:r>
              <a:rPr lang="es-AR" dirty="0">
                <a:solidFill>
                  <a:srgbClr val="92D050"/>
                </a:solidFill>
                <a:latin typeface="Arial"/>
              </a:rPr>
              <a:t>(Art. 1080 y1081)</a:t>
            </a:r>
          </a:p>
          <a:p>
            <a:pPr marL="0" indent="0" algn="just">
              <a:buNone/>
            </a:pPr>
            <a:br>
              <a:rPr lang="es-AR" dirty="0"/>
            </a:br>
            <a:endParaRPr lang="es-AR" dirty="0"/>
          </a:p>
        </p:txBody>
      </p:sp>
      <p:sp>
        <p:nvSpPr>
          <p:cNvPr id="3" name="2 Título"/>
          <p:cNvSpPr>
            <a:spLocks noGrp="1"/>
          </p:cNvSpPr>
          <p:nvPr>
            <p:ph type="title"/>
          </p:nvPr>
        </p:nvSpPr>
        <p:spPr/>
        <p:txBody>
          <a:bodyPr/>
          <a:lstStyle/>
          <a:p>
            <a:r>
              <a:rPr lang="es-AR" sz="2800" dirty="0">
                <a:solidFill>
                  <a:srgbClr val="000000"/>
                </a:solidFill>
                <a:latin typeface="Arial"/>
              </a:rPr>
              <a:t>Si el contrato es extinguido total o parcialmente por rescisión unilateral, revocación o resolución</a:t>
            </a:r>
            <a:endParaRPr lang="es-AR" sz="2800" dirty="0"/>
          </a:p>
        </p:txBody>
      </p:sp>
    </p:spTree>
    <p:extLst>
      <p:ext uri="{BB962C8B-B14F-4D97-AF65-F5344CB8AC3E}">
        <p14:creationId xmlns:p14="http://schemas.microsoft.com/office/powerpoint/2010/main" val="2626066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87624" y="1052736"/>
            <a:ext cx="6777318" cy="1731982"/>
          </a:xfrm>
        </p:spPr>
        <p:txBody>
          <a:bodyPr/>
          <a:lstStyle/>
          <a:p>
            <a:r>
              <a:rPr lang="es-AR" dirty="0"/>
              <a:t>SEÑA</a:t>
            </a:r>
            <a:br>
              <a:rPr lang="es-AR" dirty="0"/>
            </a:br>
            <a:r>
              <a:rPr lang="es-AR" dirty="0"/>
              <a:t>Arts. 1059/1060</a:t>
            </a:r>
          </a:p>
        </p:txBody>
      </p:sp>
      <p:sp>
        <p:nvSpPr>
          <p:cNvPr id="3" name="2 Subtítulo"/>
          <p:cNvSpPr>
            <a:spLocks noGrp="1"/>
          </p:cNvSpPr>
          <p:nvPr>
            <p:ph type="subTitle" idx="1"/>
          </p:nvPr>
        </p:nvSpPr>
        <p:spPr>
          <a:xfrm>
            <a:off x="323528" y="3767862"/>
            <a:ext cx="8568952" cy="2973506"/>
          </a:xfrm>
        </p:spPr>
        <p:txBody>
          <a:bodyPr>
            <a:normAutofit fontScale="92500"/>
          </a:bodyPr>
          <a:lstStyle/>
          <a:p>
            <a:r>
              <a:rPr lang="es-AR" dirty="0"/>
              <a:t>La entrega de señal o arras se interpreta como confirmatoria del acto, excepto que las partes convengan la facultad de arrepentirse; en tal caso, quien entregó la señal la pierde en beneficio de la otra, y quien la recibió, debe restituirla doblada. </a:t>
            </a:r>
          </a:p>
          <a:p>
            <a:r>
              <a:rPr lang="es-AR" dirty="0"/>
              <a:t>Pueden entregarse dinero o cosas muebles. Si es de la misma especie que lo que debe darse por el contrato, la señal se tiene como parte de la prestación si el contrato se cumple; pero no si ella es de diferente especie o si la obligación es de hacer o no hacer</a:t>
            </a:r>
          </a:p>
          <a:p>
            <a:endParaRPr lang="es-AR" dirty="0"/>
          </a:p>
        </p:txBody>
      </p:sp>
    </p:spTree>
    <p:extLst>
      <p:ext uri="{BB962C8B-B14F-4D97-AF65-F5344CB8AC3E}">
        <p14:creationId xmlns:p14="http://schemas.microsoft.com/office/powerpoint/2010/main" val="2567638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3356992"/>
            <a:ext cx="8033537" cy="3949823"/>
          </a:xfrm>
        </p:spPr>
        <p:txBody>
          <a:bodyPr>
            <a:normAutofit/>
          </a:bodyPr>
          <a:lstStyle/>
          <a:p>
            <a:pPr algn="just"/>
            <a:r>
              <a:rPr lang="es-AR" dirty="0"/>
              <a:t>Art. 1021 CCC :</a:t>
            </a:r>
            <a:r>
              <a:rPr lang="es-AR" dirty="0">
                <a:solidFill>
                  <a:srgbClr val="000000"/>
                </a:solidFill>
                <a:latin typeface="Arial"/>
              </a:rPr>
              <a:t> El contrato </a:t>
            </a:r>
            <a:r>
              <a:rPr lang="es-AR" dirty="0">
                <a:solidFill>
                  <a:schemeClr val="bg2">
                    <a:lumMod val="10000"/>
                  </a:schemeClr>
                </a:solidFill>
                <a:latin typeface="Arial"/>
              </a:rPr>
              <a:t>sólo tiene efecto entre las partes contratantes;</a:t>
            </a:r>
            <a:r>
              <a:rPr lang="es-AR" dirty="0">
                <a:solidFill>
                  <a:srgbClr val="000000"/>
                </a:solidFill>
                <a:latin typeface="Arial"/>
              </a:rPr>
              <a:t> </a:t>
            </a:r>
            <a:r>
              <a:rPr lang="es-AR" dirty="0">
                <a:solidFill>
                  <a:srgbClr val="FF0000"/>
                </a:solidFill>
                <a:latin typeface="Arial"/>
              </a:rPr>
              <a:t>no lo tiene con respecto a terceros,</a:t>
            </a:r>
            <a:r>
              <a:rPr lang="es-AR" dirty="0">
                <a:solidFill>
                  <a:srgbClr val="000000"/>
                </a:solidFill>
                <a:latin typeface="Arial"/>
              </a:rPr>
              <a:t> excepto en los casos previstos por la ley.</a:t>
            </a:r>
          </a:p>
          <a:p>
            <a:pPr marL="0" indent="0" algn="just">
              <a:buNone/>
            </a:pPr>
            <a:endParaRPr lang="es-AR" dirty="0">
              <a:solidFill>
                <a:srgbClr val="000000"/>
              </a:solidFill>
              <a:latin typeface="Arial"/>
            </a:endParaRPr>
          </a:p>
        </p:txBody>
      </p:sp>
      <p:sp>
        <p:nvSpPr>
          <p:cNvPr id="3" name="2 Título"/>
          <p:cNvSpPr>
            <a:spLocks noGrp="1"/>
          </p:cNvSpPr>
          <p:nvPr>
            <p:ph type="title"/>
          </p:nvPr>
        </p:nvSpPr>
        <p:spPr>
          <a:xfrm>
            <a:off x="827584" y="2060848"/>
            <a:ext cx="7756263" cy="1054250"/>
          </a:xfrm>
        </p:spPr>
        <p:txBody>
          <a:bodyPr/>
          <a:lstStyle/>
          <a:p>
            <a:r>
              <a:rPr lang="es-AR" sz="4800" dirty="0"/>
              <a:t>Regla General</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0"/>
            <a:ext cx="54006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797152"/>
            <a:ext cx="3960440" cy="165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540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404664"/>
            <a:ext cx="8119864" cy="5158879"/>
          </a:xfrm>
        </p:spPr>
        <p:txBody>
          <a:bodyPr/>
          <a:lstStyle/>
          <a:p>
            <a:br>
              <a:rPr lang="es-AR" sz="2000" dirty="0">
                <a:solidFill>
                  <a:srgbClr val="000000"/>
                </a:solidFill>
                <a:latin typeface="Arial"/>
              </a:rPr>
            </a:br>
            <a:br>
              <a:rPr lang="es-AR" sz="2000" dirty="0">
                <a:solidFill>
                  <a:srgbClr val="000000"/>
                </a:solidFill>
                <a:latin typeface="Arial"/>
              </a:rPr>
            </a:br>
            <a:br>
              <a:rPr lang="es-AR" sz="2000" dirty="0">
                <a:solidFill>
                  <a:srgbClr val="000000"/>
                </a:solidFill>
                <a:latin typeface="Arial"/>
              </a:rPr>
            </a:br>
            <a:br>
              <a:rPr lang="es-AR" sz="2000" dirty="0">
                <a:solidFill>
                  <a:srgbClr val="000000"/>
                </a:solidFill>
                <a:latin typeface="Arial"/>
              </a:rPr>
            </a:br>
            <a:r>
              <a:rPr lang="es-AR" sz="2800" dirty="0">
                <a:solidFill>
                  <a:srgbClr val="000000"/>
                </a:solidFill>
                <a:latin typeface="Arial"/>
              </a:rPr>
              <a:t>¿</a:t>
            </a:r>
            <a:r>
              <a:rPr lang="es-AR" sz="2800" dirty="0">
                <a:solidFill>
                  <a:schemeClr val="bg2">
                    <a:lumMod val="50000"/>
                  </a:schemeClr>
                </a:solidFill>
                <a:latin typeface="Arial"/>
              </a:rPr>
              <a:t>QUIEN ES PARTE DEL CONTR ATO</a:t>
            </a:r>
            <a:r>
              <a:rPr lang="es-AR" sz="3200" dirty="0">
                <a:solidFill>
                  <a:srgbClr val="000000"/>
                </a:solidFill>
                <a:latin typeface="Arial"/>
              </a:rPr>
              <a:t>?</a:t>
            </a:r>
            <a:br>
              <a:rPr lang="es-AR" sz="3200" dirty="0">
                <a:solidFill>
                  <a:srgbClr val="000000"/>
                </a:solidFill>
                <a:latin typeface="Arial"/>
              </a:rPr>
            </a:br>
            <a:br>
              <a:rPr lang="es-AR" sz="2000" dirty="0">
                <a:solidFill>
                  <a:srgbClr val="000000"/>
                </a:solidFill>
                <a:latin typeface="Arial"/>
              </a:rPr>
            </a:br>
            <a:br>
              <a:rPr lang="es-AR" sz="2000" dirty="0">
                <a:solidFill>
                  <a:srgbClr val="000000"/>
                </a:solidFill>
                <a:latin typeface="Arial"/>
              </a:rPr>
            </a:br>
            <a:br>
              <a:rPr lang="es-AR" sz="2000" dirty="0">
                <a:solidFill>
                  <a:srgbClr val="000000"/>
                </a:solidFill>
                <a:latin typeface="Arial"/>
              </a:rPr>
            </a:br>
            <a:r>
              <a:rPr lang="es-AR" sz="2000" dirty="0">
                <a:solidFill>
                  <a:srgbClr val="000000"/>
                </a:solidFill>
                <a:latin typeface="Arial"/>
              </a:rPr>
              <a:t>ARTICULO 1023.-. Se considera parte del contrato a quien:</a:t>
            </a:r>
            <a:br>
              <a:rPr lang="es-AR" sz="2000" dirty="0"/>
            </a:br>
            <a:br>
              <a:rPr lang="es-AR" sz="2000" dirty="0"/>
            </a:br>
            <a:r>
              <a:rPr lang="es-AR" sz="2000" dirty="0">
                <a:solidFill>
                  <a:srgbClr val="000000"/>
                </a:solidFill>
                <a:latin typeface="Arial"/>
              </a:rPr>
              <a:t>a) </a:t>
            </a:r>
            <a:r>
              <a:rPr lang="es-AR" sz="2400" u="sng" dirty="0">
                <a:solidFill>
                  <a:srgbClr val="FF0000"/>
                </a:solidFill>
                <a:latin typeface="Arial"/>
              </a:rPr>
              <a:t>lo otorga a nombre propio</a:t>
            </a:r>
            <a:r>
              <a:rPr lang="es-AR" sz="2000" dirty="0">
                <a:solidFill>
                  <a:srgbClr val="FF0000"/>
                </a:solidFill>
                <a:latin typeface="Arial"/>
              </a:rPr>
              <a:t>, </a:t>
            </a:r>
            <a:r>
              <a:rPr lang="es-AR" sz="2000" dirty="0">
                <a:solidFill>
                  <a:schemeClr val="tx1">
                    <a:lumMod val="90000"/>
                    <a:lumOff val="10000"/>
                  </a:schemeClr>
                </a:solidFill>
                <a:latin typeface="Arial"/>
              </a:rPr>
              <a:t>aunque lo haga en </a:t>
            </a:r>
            <a:r>
              <a:rPr lang="es-AR" sz="2000" dirty="0">
                <a:solidFill>
                  <a:srgbClr val="FF0000"/>
                </a:solidFill>
                <a:latin typeface="Arial"/>
              </a:rPr>
              <a:t>interés ajeno;</a:t>
            </a:r>
            <a:br>
              <a:rPr lang="es-AR" sz="2000" dirty="0">
                <a:solidFill>
                  <a:srgbClr val="FF0000"/>
                </a:solidFill>
              </a:rPr>
            </a:br>
            <a:br>
              <a:rPr lang="es-AR" sz="2000" dirty="0">
                <a:solidFill>
                  <a:srgbClr val="FF0000"/>
                </a:solidFill>
              </a:rPr>
            </a:br>
            <a:r>
              <a:rPr lang="es-AR" sz="2000" dirty="0">
                <a:solidFill>
                  <a:srgbClr val="000000"/>
                </a:solidFill>
                <a:latin typeface="Arial"/>
              </a:rPr>
              <a:t>b) </a:t>
            </a:r>
            <a:r>
              <a:rPr lang="es-AR" sz="2400" u="sng" dirty="0">
                <a:solidFill>
                  <a:srgbClr val="FF0000"/>
                </a:solidFill>
                <a:latin typeface="Arial"/>
              </a:rPr>
              <a:t>es representado </a:t>
            </a:r>
            <a:r>
              <a:rPr lang="es-AR" sz="2400" dirty="0">
                <a:solidFill>
                  <a:srgbClr val="FF0000"/>
                </a:solidFill>
                <a:latin typeface="Arial"/>
              </a:rPr>
              <a:t>por un otorgante </a:t>
            </a:r>
            <a:r>
              <a:rPr lang="es-AR" sz="2000" dirty="0">
                <a:solidFill>
                  <a:srgbClr val="000000"/>
                </a:solidFill>
                <a:latin typeface="Arial"/>
              </a:rPr>
              <a:t>que actúa en </a:t>
            </a:r>
            <a:r>
              <a:rPr lang="es-AR" sz="2000" dirty="0">
                <a:solidFill>
                  <a:srgbClr val="FF0000"/>
                </a:solidFill>
                <a:latin typeface="Arial"/>
              </a:rPr>
              <a:t>su nombre e interés</a:t>
            </a:r>
            <a:r>
              <a:rPr lang="es-AR" sz="2000" dirty="0">
                <a:solidFill>
                  <a:srgbClr val="000000"/>
                </a:solidFill>
                <a:latin typeface="Arial"/>
              </a:rPr>
              <a:t>;</a:t>
            </a:r>
            <a:br>
              <a:rPr lang="es-AR" sz="2000" dirty="0"/>
            </a:br>
            <a:br>
              <a:rPr lang="es-AR" sz="2000" dirty="0"/>
            </a:br>
            <a:r>
              <a:rPr lang="es-AR" sz="2000" dirty="0">
                <a:solidFill>
                  <a:srgbClr val="000000"/>
                </a:solidFill>
                <a:latin typeface="Arial"/>
              </a:rPr>
              <a:t>c) </a:t>
            </a:r>
            <a:r>
              <a:rPr lang="es-AR" sz="2400" u="sng" dirty="0">
                <a:solidFill>
                  <a:srgbClr val="FF0000"/>
                </a:solidFill>
                <a:latin typeface="Arial"/>
              </a:rPr>
              <a:t>manifiesta la voluntad contractual</a:t>
            </a:r>
            <a:r>
              <a:rPr lang="es-AR" sz="2000" dirty="0">
                <a:solidFill>
                  <a:srgbClr val="000000"/>
                </a:solidFill>
                <a:latin typeface="Arial"/>
              </a:rPr>
              <a:t>, aunque ésta sea transmitida por un corredor o por un agente sin representación.</a:t>
            </a:r>
            <a:r>
              <a:rPr lang="es-AR" sz="2000" dirty="0"/>
              <a:t>.</a:t>
            </a:r>
            <a:br>
              <a:rPr lang="es-AR" dirty="0"/>
            </a:br>
            <a:endParaRPr lang="es-AR" dirty="0"/>
          </a:p>
        </p:txBody>
      </p:sp>
      <p:sp>
        <p:nvSpPr>
          <p:cNvPr id="3" name="2 Subtítulo"/>
          <p:cNvSpPr>
            <a:spLocks noGrp="1"/>
          </p:cNvSpPr>
          <p:nvPr>
            <p:ph type="subTitle" idx="1"/>
          </p:nvPr>
        </p:nvSpPr>
        <p:spPr>
          <a:xfrm rot="10800000" flipV="1">
            <a:off x="376266" y="5445224"/>
            <a:ext cx="7992888" cy="1008112"/>
          </a:xfrm>
        </p:spPr>
        <p:txBody>
          <a:bodyPr>
            <a:normAutofit fontScale="92500" lnSpcReduction="20000"/>
          </a:bodyPr>
          <a:lstStyle/>
          <a:p>
            <a:pPr algn="ctr"/>
            <a:r>
              <a:rPr lang="es-AR" sz="2400" b="1" dirty="0">
                <a:solidFill>
                  <a:schemeClr val="accent6">
                    <a:lumMod val="50000"/>
                  </a:schemeClr>
                </a:solidFill>
              </a:rPr>
              <a:t>Son las personas que por si o por un representante se han obligado a cumplir prestaciones y han adquirido ciertos derechos,</a:t>
            </a:r>
          </a:p>
          <a:p>
            <a:pPr algn="ctr"/>
            <a:r>
              <a:rPr lang="es-AR" sz="2400" b="1" dirty="0">
                <a:solidFill>
                  <a:schemeClr val="accent6">
                    <a:lumMod val="50000"/>
                  </a:schemeClr>
                </a:solidFill>
              </a:rPr>
              <a:t> son los </a:t>
            </a:r>
            <a:r>
              <a:rPr lang="es-AR" sz="2400" b="1" dirty="0">
                <a:solidFill>
                  <a:srgbClr val="0070C0"/>
                </a:solidFill>
              </a:rPr>
              <a:t>OTORGANTES</a:t>
            </a:r>
            <a:r>
              <a:rPr lang="es-AR" sz="2400" b="1" dirty="0">
                <a:solidFill>
                  <a:schemeClr val="accent6">
                    <a:lumMod val="50000"/>
                  </a:schemeClr>
                </a:solidFill>
              </a:rPr>
              <a:t> del Acto y </a:t>
            </a:r>
            <a:r>
              <a:rPr lang="es-AR" sz="2400" b="1" dirty="0">
                <a:solidFill>
                  <a:srgbClr val="0070C0"/>
                </a:solidFill>
              </a:rPr>
              <a:t>NO simples SIGNATARIOS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32656"/>
            <a:ext cx="216024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Flecha derecha"/>
          <p:cNvSpPr/>
          <p:nvPr/>
        </p:nvSpPr>
        <p:spPr>
          <a:xfrm rot="5400000">
            <a:off x="3918755" y="4730317"/>
            <a:ext cx="761332" cy="462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0000"/>
              </a:solidFill>
            </a:endParaRPr>
          </a:p>
        </p:txBody>
      </p:sp>
    </p:spTree>
    <p:extLst>
      <p:ext uri="{BB962C8B-B14F-4D97-AF65-F5344CB8AC3E}">
        <p14:creationId xmlns:p14="http://schemas.microsoft.com/office/powerpoint/2010/main" val="2161491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83568" y="1772816"/>
            <a:ext cx="7745505" cy="4536504"/>
          </a:xfrm>
        </p:spPr>
        <p:txBody>
          <a:bodyPr>
            <a:normAutofit fontScale="92500" lnSpcReduction="10000"/>
          </a:bodyPr>
          <a:lstStyle/>
          <a:p>
            <a:pPr lvl="0" algn="just">
              <a:lnSpc>
                <a:spcPct val="150000"/>
              </a:lnSpc>
              <a:buClr>
                <a:srgbClr val="873624"/>
              </a:buClr>
            </a:pPr>
            <a:endParaRPr lang="es-ES" sz="2200" b="1" u="sng" dirty="0">
              <a:solidFill>
                <a:prstClr val="black">
                  <a:lumMod val="85000"/>
                  <a:lumOff val="15000"/>
                </a:prstClr>
              </a:solidFill>
              <a:latin typeface="Arial"/>
              <a:ea typeface="Times New Roman"/>
            </a:endParaRPr>
          </a:p>
          <a:p>
            <a:pPr lvl="0">
              <a:lnSpc>
                <a:spcPct val="150000"/>
              </a:lnSpc>
              <a:buClr>
                <a:srgbClr val="873624"/>
              </a:buClr>
            </a:pPr>
            <a:r>
              <a:rPr lang="es-ES" sz="2200" dirty="0">
                <a:solidFill>
                  <a:prstClr val="black">
                    <a:lumMod val="85000"/>
                    <a:lumOff val="15000"/>
                  </a:prstClr>
                </a:solidFill>
                <a:latin typeface="Arial"/>
                <a:ea typeface="Times New Roman"/>
              </a:rPr>
              <a:t>A ELLOS SE EXTIENDEN LOS EFECTOS CONTRACTUALES</a:t>
            </a:r>
          </a:p>
          <a:p>
            <a:pPr lvl="1">
              <a:lnSpc>
                <a:spcPct val="150000"/>
              </a:lnSpc>
              <a:buClr>
                <a:srgbClr val="873624"/>
              </a:buClr>
            </a:pPr>
            <a:r>
              <a:rPr lang="es-AR" sz="3000" dirty="0"/>
              <a:t> Tanto: ACTIVA  como  PASIVAMENTE </a:t>
            </a:r>
            <a:r>
              <a:rPr lang="es-AR" dirty="0"/>
              <a:t>.</a:t>
            </a:r>
          </a:p>
          <a:p>
            <a:pPr marL="411480" lvl="1" indent="0">
              <a:lnSpc>
                <a:spcPct val="150000"/>
              </a:lnSpc>
              <a:buClr>
                <a:srgbClr val="873624"/>
              </a:buClr>
              <a:buNone/>
            </a:pPr>
            <a:endParaRPr lang="es-AR" dirty="0"/>
          </a:p>
          <a:p>
            <a:pPr lvl="0" algn="ctr">
              <a:lnSpc>
                <a:spcPct val="150000"/>
              </a:lnSpc>
              <a:buClr>
                <a:srgbClr val="873624"/>
              </a:buClr>
            </a:pPr>
            <a:r>
              <a:rPr lang="es-AR" b="1" u="sng" dirty="0"/>
              <a:t>No se extiende</a:t>
            </a:r>
            <a:r>
              <a:rPr lang="es-AR" dirty="0"/>
              <a:t>:</a:t>
            </a:r>
          </a:p>
          <a:p>
            <a:pPr lvl="0" algn="just">
              <a:lnSpc>
                <a:spcPct val="150000"/>
              </a:lnSpc>
              <a:buClr>
                <a:srgbClr val="873624"/>
              </a:buClr>
            </a:pPr>
            <a:r>
              <a:rPr lang="es-AR" dirty="0"/>
              <a:t>Obligaciones Intuito </a:t>
            </a:r>
            <a:r>
              <a:rPr lang="es-AR" dirty="0" err="1"/>
              <a:t>personae</a:t>
            </a:r>
            <a:endParaRPr lang="es-AR" dirty="0"/>
          </a:p>
          <a:p>
            <a:pPr lvl="0" algn="just">
              <a:lnSpc>
                <a:spcPct val="150000"/>
              </a:lnSpc>
              <a:buClr>
                <a:srgbClr val="873624"/>
              </a:buClr>
            </a:pPr>
            <a:r>
              <a:rPr lang="es-AR" dirty="0"/>
              <a:t>Obligaciones expresamente prohibidas</a:t>
            </a:r>
          </a:p>
          <a:p>
            <a:pPr lvl="0" algn="just">
              <a:lnSpc>
                <a:spcPct val="150000"/>
              </a:lnSpc>
              <a:buClr>
                <a:srgbClr val="873624"/>
              </a:buClr>
            </a:pPr>
            <a:r>
              <a:rPr lang="es-AR" dirty="0"/>
              <a:t>Incompatibles por su naturaleza</a:t>
            </a:r>
          </a:p>
          <a:p>
            <a:pPr lvl="0" algn="just">
              <a:lnSpc>
                <a:spcPct val="150000"/>
              </a:lnSpc>
              <a:buClr>
                <a:srgbClr val="873624"/>
              </a:buClr>
            </a:pPr>
            <a:endParaRPr lang="es-AR" dirty="0"/>
          </a:p>
        </p:txBody>
      </p:sp>
      <p:sp>
        <p:nvSpPr>
          <p:cNvPr id="3" name="2 Título"/>
          <p:cNvSpPr>
            <a:spLocks noGrp="1"/>
          </p:cNvSpPr>
          <p:nvPr>
            <p:ph type="title"/>
          </p:nvPr>
        </p:nvSpPr>
        <p:spPr>
          <a:xfrm>
            <a:off x="539552" y="548680"/>
            <a:ext cx="7756263" cy="1054250"/>
          </a:xfrm>
        </p:spPr>
        <p:txBody>
          <a:bodyPr/>
          <a:lstStyle/>
          <a:p>
            <a:r>
              <a:rPr lang="es-AR" sz="4800" dirty="0"/>
              <a:t>Sucesores Universales</a:t>
            </a:r>
            <a:br>
              <a:rPr lang="es-AR" sz="4400" dirty="0"/>
            </a:br>
            <a:r>
              <a:rPr lang="es-AR" sz="4400" dirty="0"/>
              <a:t> </a:t>
            </a:r>
            <a:r>
              <a:rPr lang="es-AR" sz="2800" dirty="0"/>
              <a:t>(art. 1024)</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573015"/>
            <a:ext cx="2496594" cy="2808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382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899592" y="1458914"/>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4800" b="0" i="0" u="none" strike="noStrike" kern="1200" cap="none" spc="0" normalizeH="0" baseline="0" noProof="0" dirty="0">
                <a:ln>
                  <a:noFill/>
                </a:ln>
                <a:solidFill>
                  <a:srgbClr val="FFFF00"/>
                </a:solidFill>
                <a:effectLst/>
                <a:uLnTx/>
                <a:uFillTx/>
                <a:latin typeface="Book Antiqua"/>
                <a:ea typeface="+mj-ea"/>
                <a:cs typeface="+mj-cs"/>
              </a:rPr>
              <a:t>Incorporación de Terceros</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933056"/>
            <a:ext cx="487012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970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2338922"/>
            <a:ext cx="8471233" cy="3877815"/>
          </a:xfrm>
        </p:spPr>
        <p:txBody>
          <a:bodyPr>
            <a:normAutofit fontScale="62500" lnSpcReduction="20000"/>
          </a:bodyPr>
          <a:lstStyle/>
          <a:p>
            <a:endParaRPr lang="es-AR" dirty="0"/>
          </a:p>
          <a:p>
            <a:endParaRPr lang="es-AR" dirty="0"/>
          </a:p>
          <a:p>
            <a:r>
              <a:rPr lang="es-AR" sz="3800" dirty="0"/>
              <a:t>Contrato a Nombre de Tercero (1025)/Promesa</a:t>
            </a:r>
          </a:p>
          <a:p>
            <a:pPr marL="0" indent="0">
              <a:buNone/>
            </a:pPr>
            <a:endParaRPr lang="es-AR" sz="3800" dirty="0"/>
          </a:p>
          <a:p>
            <a:r>
              <a:rPr lang="es-AR" sz="3800" dirty="0"/>
              <a:t>Contrato a favor de Tercero (art. 1027)</a:t>
            </a:r>
          </a:p>
          <a:p>
            <a:pPr marL="0" indent="0">
              <a:buNone/>
            </a:pPr>
            <a:endParaRPr lang="es-AR" sz="3800" dirty="0"/>
          </a:p>
          <a:p>
            <a:pPr marL="0" indent="0">
              <a:buNone/>
            </a:pPr>
            <a:endParaRPr lang="es-AR" sz="3800" dirty="0"/>
          </a:p>
          <a:p>
            <a:r>
              <a:rPr lang="es-AR" sz="3800" dirty="0"/>
              <a:t>Contrato para persona a DESIGNAR (1029)</a:t>
            </a:r>
          </a:p>
          <a:p>
            <a:pPr marL="0" indent="0">
              <a:buNone/>
            </a:pPr>
            <a:endParaRPr lang="es-AR" sz="3800" dirty="0"/>
          </a:p>
          <a:p>
            <a:pPr marL="0" indent="0">
              <a:buNone/>
            </a:pPr>
            <a:endParaRPr lang="es-AR" sz="3800" dirty="0"/>
          </a:p>
          <a:p>
            <a:r>
              <a:rPr lang="es-AR" sz="3800" dirty="0"/>
              <a:t>Contrato por cuenta de quien corresponda</a:t>
            </a:r>
          </a:p>
        </p:txBody>
      </p:sp>
      <p:sp>
        <p:nvSpPr>
          <p:cNvPr id="3" name="2 Título"/>
          <p:cNvSpPr>
            <a:spLocks noGrp="1"/>
          </p:cNvSpPr>
          <p:nvPr>
            <p:ph type="title"/>
          </p:nvPr>
        </p:nvSpPr>
        <p:spPr>
          <a:xfrm>
            <a:off x="560153" y="407727"/>
            <a:ext cx="7756263" cy="1054250"/>
          </a:xfrm>
        </p:spPr>
        <p:txBody>
          <a:bodyPr/>
          <a:lstStyle/>
          <a:p>
            <a:r>
              <a:rPr lang="es-AR" dirty="0"/>
              <a:t>    Cuales son los casos?</a:t>
            </a:r>
          </a:p>
        </p:txBody>
      </p:sp>
      <p:pic>
        <p:nvPicPr>
          <p:cNvPr id="1028" name="Picture 4" descr="http://2.bp.blogspot.com/_gnr9IsSD0cM/S7Kw4cpED8I/AAAAAAAAACI/ZNcc1Nav0Lo/s320/20070709171752-interrogan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781"/>
            <a:ext cx="1451457" cy="16759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contratacion tercer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9014" y="3417500"/>
            <a:ext cx="887545" cy="87153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9958" y="4479203"/>
            <a:ext cx="1988471" cy="963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9216" y="5730065"/>
            <a:ext cx="1869954" cy="1027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2758" y="3417500"/>
            <a:ext cx="1728192" cy="87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57901" y="0"/>
            <a:ext cx="1086099" cy="1615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57390" y="2205915"/>
            <a:ext cx="1281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5028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2348880"/>
            <a:ext cx="8316416" cy="3816429"/>
          </a:xfrm>
          <a:prstGeom prst="rect">
            <a:avLst/>
          </a:prstGeom>
        </p:spPr>
        <p:txBody>
          <a:bodyPr wrap="square">
            <a:spAutoFit/>
          </a:bodyPr>
          <a:lstStyle/>
          <a:p>
            <a:pPr algn="ctr"/>
            <a:r>
              <a:rPr lang="es-AR" dirty="0">
                <a:solidFill>
                  <a:srgbClr val="000000"/>
                </a:solidFill>
                <a:latin typeface="Arial"/>
              </a:rPr>
              <a:t>.</a:t>
            </a:r>
          </a:p>
          <a:p>
            <a:r>
              <a:rPr lang="es-AR" dirty="0">
                <a:solidFill>
                  <a:srgbClr val="000000"/>
                </a:solidFill>
                <a:latin typeface="Arial"/>
              </a:rPr>
              <a:t> </a:t>
            </a:r>
          </a:p>
          <a:p>
            <a:pPr algn="ctr"/>
            <a:r>
              <a:rPr lang="es-AR" dirty="0">
                <a:solidFill>
                  <a:srgbClr val="000000"/>
                </a:solidFill>
                <a:latin typeface="Arial"/>
              </a:rPr>
              <a:t>      Quien contrata a nombre de un tercero sólo lo obliga si ejerce su </a:t>
            </a:r>
            <a:r>
              <a:rPr lang="es-AR" sz="2400" b="1" dirty="0">
                <a:solidFill>
                  <a:srgbClr val="FF0000"/>
                </a:solidFill>
                <a:latin typeface="Arial"/>
              </a:rPr>
              <a:t>representación.</a:t>
            </a:r>
          </a:p>
          <a:p>
            <a:pPr algn="ctr"/>
            <a:r>
              <a:rPr lang="es-AR" dirty="0">
                <a:solidFill>
                  <a:srgbClr val="000000"/>
                </a:solidFill>
                <a:latin typeface="Arial"/>
              </a:rPr>
              <a:t> </a:t>
            </a:r>
          </a:p>
          <a:p>
            <a:pPr marL="285750" indent="-285750">
              <a:buFont typeface="Wingdings" panose="05000000000000000000" pitchFamily="2" charset="2"/>
              <a:buChar char="ü"/>
            </a:pPr>
            <a:r>
              <a:rPr lang="es-AR" sz="2000" dirty="0">
                <a:solidFill>
                  <a:srgbClr val="000000"/>
                </a:solidFill>
                <a:latin typeface="Arial"/>
              </a:rPr>
              <a:t>  A falta de representación suficiente el contrato </a:t>
            </a:r>
            <a:r>
              <a:rPr lang="es-AR" sz="2800" dirty="0">
                <a:solidFill>
                  <a:srgbClr val="FF0000"/>
                </a:solidFill>
                <a:latin typeface="Arial"/>
              </a:rPr>
              <a:t>es ineficaz.</a:t>
            </a:r>
          </a:p>
          <a:p>
            <a:pPr marL="285750" indent="-285750">
              <a:buFont typeface="Wingdings" panose="05000000000000000000" pitchFamily="2" charset="2"/>
              <a:buChar char="ü"/>
            </a:pPr>
            <a:endParaRPr lang="es-AR" sz="2000" dirty="0">
              <a:solidFill>
                <a:srgbClr val="FF0000"/>
              </a:solidFill>
              <a:latin typeface="Arial"/>
            </a:endParaRPr>
          </a:p>
          <a:p>
            <a:pPr marL="285750" indent="-285750">
              <a:buFont typeface="Wingdings" panose="05000000000000000000" pitchFamily="2" charset="2"/>
              <a:buChar char="ü"/>
            </a:pPr>
            <a:r>
              <a:rPr lang="es-AR" sz="2000" dirty="0">
                <a:solidFill>
                  <a:srgbClr val="000000"/>
                </a:solidFill>
                <a:latin typeface="Arial"/>
              </a:rPr>
              <a:t>La ratificación expresa o tácita del tercero suple la falta de  representación;</a:t>
            </a:r>
          </a:p>
          <a:p>
            <a:pPr marL="285750" indent="-285750">
              <a:buFont typeface="Wingdings" panose="05000000000000000000" pitchFamily="2" charset="2"/>
              <a:buChar char="ü"/>
            </a:pPr>
            <a:endParaRPr lang="es-AR" sz="2000" dirty="0">
              <a:solidFill>
                <a:srgbClr val="000000"/>
              </a:solidFill>
              <a:latin typeface="Arial"/>
            </a:endParaRPr>
          </a:p>
          <a:p>
            <a:pPr marL="285750" indent="-285750">
              <a:buFont typeface="Wingdings" panose="05000000000000000000" pitchFamily="2" charset="2"/>
              <a:buChar char="ü"/>
            </a:pPr>
            <a:r>
              <a:rPr lang="es-AR" sz="2000" dirty="0">
                <a:solidFill>
                  <a:srgbClr val="000000"/>
                </a:solidFill>
                <a:latin typeface="Arial"/>
              </a:rPr>
              <a:t>La ejecución implica “ratificación  tácita”</a:t>
            </a:r>
          </a:p>
          <a:p>
            <a:pPr algn="r"/>
            <a:r>
              <a:rPr lang="es-AR" dirty="0">
                <a:solidFill>
                  <a:srgbClr val="000000"/>
                </a:solidFill>
                <a:latin typeface="Arial"/>
              </a:rPr>
              <a:t> (art. 1025) </a:t>
            </a:r>
            <a:endParaRPr lang="es-AR" dirty="0"/>
          </a:p>
        </p:txBody>
      </p:sp>
      <p:sp>
        <p:nvSpPr>
          <p:cNvPr id="3" name="2 Título"/>
          <p:cNvSpPr>
            <a:spLocks noGrp="1"/>
          </p:cNvSpPr>
          <p:nvPr>
            <p:ph type="title"/>
          </p:nvPr>
        </p:nvSpPr>
        <p:spPr/>
        <p:txBody>
          <a:bodyPr/>
          <a:lstStyle/>
          <a:p>
            <a:r>
              <a:rPr lang="es-AR" dirty="0"/>
              <a:t>Contratación a nombre de tercero</a:t>
            </a:r>
          </a:p>
        </p:txBody>
      </p:sp>
    </p:spTree>
    <p:extLst>
      <p:ext uri="{BB962C8B-B14F-4D97-AF65-F5344CB8AC3E}">
        <p14:creationId xmlns:p14="http://schemas.microsoft.com/office/powerpoint/2010/main" val="4557617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10.xml><?xml version="1.0" encoding="utf-8"?>
<a:theme xmlns:a="http://schemas.openxmlformats.org/drawingml/2006/main" name="7_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1_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1_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5.xml><?xml version="1.0" encoding="utf-8"?>
<a:theme xmlns:a="http://schemas.openxmlformats.org/drawingml/2006/main" name="2_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6.xml><?xml version="1.0" encoding="utf-8"?>
<a:theme xmlns:a="http://schemas.openxmlformats.org/drawingml/2006/main" name="3_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7.xml><?xml version="1.0" encoding="utf-8"?>
<a:theme xmlns:a="http://schemas.openxmlformats.org/drawingml/2006/main" name="5_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8.xml><?xml version="1.0" encoding="utf-8"?>
<a:theme xmlns:a="http://schemas.openxmlformats.org/drawingml/2006/main" name="6_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9.xml><?xml version="1.0" encoding="utf-8"?>
<a:theme xmlns:a="http://schemas.openxmlformats.org/drawingml/2006/main" name="8_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TotalTime>
  <Words>2095</Words>
  <Application>Microsoft Office PowerPoint</Application>
  <PresentationFormat>Presentación en pantalla (4:3)</PresentationFormat>
  <Paragraphs>168</Paragraphs>
  <Slides>31</Slides>
  <Notes>0</Notes>
  <HiddenSlides>0</HiddenSlides>
  <MMClips>0</MMClips>
  <ScaleCrop>false</ScaleCrop>
  <HeadingPairs>
    <vt:vector size="6" baseType="variant">
      <vt:variant>
        <vt:lpstr>Fuentes usadas</vt:lpstr>
      </vt:variant>
      <vt:variant>
        <vt:i4>7</vt:i4>
      </vt:variant>
      <vt:variant>
        <vt:lpstr>Tema</vt:lpstr>
      </vt:variant>
      <vt:variant>
        <vt:i4>10</vt:i4>
      </vt:variant>
      <vt:variant>
        <vt:lpstr>Títulos de diapositiva</vt:lpstr>
      </vt:variant>
      <vt:variant>
        <vt:i4>31</vt:i4>
      </vt:variant>
    </vt:vector>
  </HeadingPairs>
  <TitlesOfParts>
    <vt:vector size="48" baseType="lpstr">
      <vt:lpstr>Arial</vt:lpstr>
      <vt:lpstr>Book Antiqua</vt:lpstr>
      <vt:lpstr>Calibri</vt:lpstr>
      <vt:lpstr>Cambria</vt:lpstr>
      <vt:lpstr>Consolas</vt:lpstr>
      <vt:lpstr>Times New Roman</vt:lpstr>
      <vt:lpstr>Wingdings</vt:lpstr>
      <vt:lpstr>Cartoné</vt:lpstr>
      <vt:lpstr>Adyacencia</vt:lpstr>
      <vt:lpstr>1_Adyacencia</vt:lpstr>
      <vt:lpstr>1_Cartoné</vt:lpstr>
      <vt:lpstr>2_Cartoné</vt:lpstr>
      <vt:lpstr>3_Cartoné</vt:lpstr>
      <vt:lpstr>5_Cartoné</vt:lpstr>
      <vt:lpstr>6_Cartoné</vt:lpstr>
      <vt:lpstr>8_Cartoné</vt:lpstr>
      <vt:lpstr>7_Cartoné</vt:lpstr>
      <vt:lpstr>Con tratos</vt:lpstr>
      <vt:lpstr>UNIDAD 3 “Efecto de los contratos”              </vt:lpstr>
      <vt:lpstr>Presentación de PowerPoint</vt:lpstr>
      <vt:lpstr>Regla General</vt:lpstr>
      <vt:lpstr>    ¿QUIEN ES PARTE DEL CONTR ATO?    ARTICULO 1023.-. Se considera parte del contrato a quien:  a) lo otorga a nombre propio, aunque lo haga en interés ajeno;  b) es representado por un otorgante que actúa en su nombre e interés;  c) manifiesta la voluntad contractual, aunque ésta sea transmitida por un corredor o por un agente sin representación.. </vt:lpstr>
      <vt:lpstr>Sucesores Universales  (art. 1024)</vt:lpstr>
      <vt:lpstr>Presentación de PowerPoint</vt:lpstr>
      <vt:lpstr>    Cuales son los casos?</vt:lpstr>
      <vt:lpstr>Contratación a nombre de tercero</vt:lpstr>
      <vt:lpstr> Estipulación a favor de tercero  ARTICULO 1027 </vt:lpstr>
      <vt:lpstr>CONTRATO A FAVOR DE UN TERCERO</vt:lpstr>
      <vt:lpstr>Relaciones entre partes</vt:lpstr>
      <vt:lpstr>Presentación de PowerPoint</vt:lpstr>
      <vt:lpstr> Contrato por cuenta de quien corresponda. </vt:lpstr>
      <vt:lpstr>Interpretación</vt:lpstr>
      <vt:lpstr> “Intención común”  Art. 1061 </vt:lpstr>
      <vt:lpstr> Interpretación contextual.  ARTICULO 1064 </vt:lpstr>
      <vt:lpstr>INTERPRETACION RESTRICTIVA</vt:lpstr>
      <vt:lpstr>FUENTES DE INTERPRETACION </vt:lpstr>
      <vt:lpstr>   PRINCIPIOS:  A- De conservación (1066) B- De protección de la confianza (1067) C- De sentido; menos gravoso y equitativo a los intereses de ambas partes (1068) </vt:lpstr>
      <vt:lpstr>Art. 1091</vt:lpstr>
      <vt:lpstr>SUSPENSION DE CUMPLIMIENTO</vt:lpstr>
      <vt:lpstr>TUTELA PREVENTIVA</vt:lpstr>
      <vt:lpstr>Extinción /Modificación y adecuación de los contratos</vt:lpstr>
      <vt:lpstr>Rescisión</vt:lpstr>
      <vt:lpstr>Resolución</vt:lpstr>
      <vt:lpstr>REVOCACION</vt:lpstr>
      <vt:lpstr>ARTICULO 1078.-  Excepto disposición legal o convencional en contrario, se aplican a  Rescisión unilateral, Revocación y a Resolución  las siguientes reglas generales: </vt:lpstr>
      <vt:lpstr>Presentación de PowerPoint</vt:lpstr>
      <vt:lpstr>Si el contrato es extinguido total o parcialmente por rescisión unilateral, revocación o resolución</vt:lpstr>
      <vt:lpstr>SEÑA Arts. 1059/1060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 tratos</dc:title>
  <dc:creator>Rosana</dc:creator>
  <cp:lastModifiedBy>ROSANA</cp:lastModifiedBy>
  <cp:revision>61</cp:revision>
  <dcterms:created xsi:type="dcterms:W3CDTF">2015-05-02T21:56:38Z</dcterms:created>
  <dcterms:modified xsi:type="dcterms:W3CDTF">2023-04-18T17:15:13Z</dcterms:modified>
</cp:coreProperties>
</file>